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4" r:id="rId2"/>
    <p:sldId id="338" r:id="rId3"/>
    <p:sldId id="339" r:id="rId4"/>
    <p:sldId id="340" r:id="rId5"/>
    <p:sldId id="352" r:id="rId6"/>
    <p:sldId id="355" r:id="rId7"/>
    <p:sldId id="351" r:id="rId8"/>
    <p:sldId id="349" r:id="rId9"/>
    <p:sldId id="341" r:id="rId10"/>
    <p:sldId id="342" r:id="rId11"/>
    <p:sldId id="343" r:id="rId12"/>
    <p:sldId id="353" r:id="rId13"/>
    <p:sldId id="344" r:id="rId14"/>
    <p:sldId id="345" r:id="rId15"/>
    <p:sldId id="346" r:id="rId16"/>
    <p:sldId id="347" r:id="rId17"/>
    <p:sldId id="348" r:id="rId18"/>
    <p:sldId id="354" r:id="rId19"/>
    <p:sldId id="337" r:id="rId20"/>
    <p:sldId id="280" r:id="rId21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Reiter" initials="KR" lastIdx="1" clrIdx="0">
    <p:extLst>
      <p:ext uri="{19B8F6BF-5375-455C-9EA6-DF929625EA0E}">
        <p15:presenceInfo xmlns:p15="http://schemas.microsoft.com/office/powerpoint/2012/main" userId="164d82faa64347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D5E"/>
    <a:srgbClr val="009681"/>
    <a:srgbClr val="000000"/>
    <a:srgbClr val="C51F26"/>
    <a:srgbClr val="3752A2"/>
    <a:srgbClr val="008400"/>
    <a:srgbClr val="FF8400"/>
    <a:srgbClr val="73D6FF"/>
    <a:srgbClr val="FF84FF"/>
    <a:srgbClr val="FF8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61" autoAdjust="0"/>
  </p:normalViewPr>
  <p:slideViewPr>
    <p:cSldViewPr>
      <p:cViewPr varScale="1">
        <p:scale>
          <a:sx n="120" d="100"/>
          <a:sy n="120" d="100"/>
        </p:scale>
        <p:origin x="132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654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106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578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64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281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32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1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20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63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8577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1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176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321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9"/>
            <a:ext cx="76328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600" noProof="0" dirty="0">
                <a:solidFill>
                  <a:schemeClr val="bg1"/>
                </a:solidFill>
              </a:rPr>
              <a:t>Kolloquium bei der BASF Ludwigshafen: Mittwoch, 05.09.2018</a:t>
            </a:r>
            <a:r>
              <a:rPr lang="de-DE" sz="1600" b="0" i="0" kern="1200" noProof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endParaRPr lang="de-DE" altLang="de-DE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 Institute </a:t>
            </a:r>
            <a:r>
              <a:rPr lang="de-DE" altLang="de-DE" dirty="0" err="1"/>
              <a:t>of</a:t>
            </a:r>
            <a:r>
              <a:rPr lang="de-DE" altLang="de-DE" dirty="0"/>
              <a:t> Technology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de-DE" altLang="de-DE" sz="900" dirty="0"/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 userDrawn="1"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BA4C524B-270B-4115-8021-3620B6623690}" type="datetime1">
              <a:rPr lang="de-DE" altLang="de-DE" sz="900" smtClean="0"/>
              <a:t>31.08.2018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sv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6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5.jpe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6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image" Target="../media/image14.svg"/><Relationship Id="rId2" Type="http://schemas.openxmlformats.org/officeDocument/2006/relationships/tags" Target="../tags/tag52.xml"/><Relationship Id="rId16" Type="http://schemas.openxmlformats.org/officeDocument/2006/relationships/image" Target="../media/image13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image" Target="../media/image15.tiff"/><Relationship Id="rId10" Type="http://schemas.openxmlformats.org/officeDocument/2006/relationships/tags" Target="../tags/tag60.xml"/><Relationship Id="rId19" Type="http://schemas.openxmlformats.org/officeDocument/2006/relationships/image" Target="../media/image17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2" Type="http://schemas.openxmlformats.org/officeDocument/2006/relationships/tags" Target="../tags/tag64.xml"/><Relationship Id="rId16" Type="http://schemas.openxmlformats.org/officeDocument/2006/relationships/image" Target="../media/image19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image" Target="../media/image18.png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694" y="764705"/>
            <a:ext cx="895280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de-DE" sz="2400" dirty="0"/>
              <a:t>Weiterentwicklung und Anwendung von quantenchemischen Methoden zur Berechnung von Molekülen im Magnetfeld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de-DE" altLang="de-DE" sz="16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de-DE" altLang="de-DE" sz="1600" dirty="0"/>
              <a:t>Kevin Reiter, Institut für Nanotechnologie, Karlsruher Institut für Technologie (KIT)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" y="3888299"/>
            <a:ext cx="2296616" cy="22966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49947"/>
          <a:stretch/>
        </p:blipFill>
        <p:spPr>
          <a:xfrm>
            <a:off x="4557269" y="3832811"/>
            <a:ext cx="2340467" cy="2293913"/>
          </a:xfrm>
          <a:prstGeom prst="rect">
            <a:avLst/>
          </a:prstGeom>
        </p:spPr>
      </p:pic>
      <p:pic>
        <p:nvPicPr>
          <p:cNvPr id="9218" name="Picture 2" descr="SFB 1176 Logo">
            <a:extLst>
              <a:ext uri="{FF2B5EF4-FFF2-40B4-BE49-F238E27FC236}">
                <a16:creationId xmlns:a16="http://schemas.microsoft.com/office/drawing/2014/main" id="{81B95D0F-2EBB-4354-96C9-4AB07A8D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64" y="86169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9CD4C0-2081-4C3F-8824-9BA8E4B0D8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2" y="3813482"/>
            <a:ext cx="2059599" cy="23642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8211B20-28CC-4DD9-A5AA-CFE5B7095C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3295" y="3782995"/>
            <a:ext cx="2015686" cy="2477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Visualisierung von Ringströmen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  <p:pic>
        <p:nvPicPr>
          <p:cNvPr id="13" name="Inhaltsplatzhalter 3">
            <a:extLst>
              <a:ext uri="{FF2B5EF4-FFF2-40B4-BE49-F238E27FC236}">
                <a16:creationId xmlns:a16="http://schemas.microsoft.com/office/drawing/2014/main" id="{1860A9E5-793D-48F1-B32F-5BAFFF75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" b="-540"/>
          <a:stretch/>
        </p:blipFill>
        <p:spPr bwMode="auto">
          <a:xfrm>
            <a:off x="1115616" y="983010"/>
            <a:ext cx="6777455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9C29787-08A3-4412-9330-D3988A68B305}"/>
              </a:ext>
            </a:extLst>
          </p:cNvPr>
          <p:cNvSpPr/>
          <p:nvPr/>
        </p:nvSpPr>
        <p:spPr>
          <a:xfrm>
            <a:off x="1043608" y="2478051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F975E21-A7F0-47CC-B9E2-25F61502F1CB}"/>
              </a:ext>
            </a:extLst>
          </p:cNvPr>
          <p:cNvSpPr/>
          <p:nvPr/>
        </p:nvSpPr>
        <p:spPr>
          <a:xfrm>
            <a:off x="998901" y="872457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36345D-3D64-40EA-9303-50028FC92B6E}"/>
              </a:ext>
            </a:extLst>
          </p:cNvPr>
          <p:cNvSpPr/>
          <p:nvPr/>
        </p:nvSpPr>
        <p:spPr>
          <a:xfrm>
            <a:off x="4252315" y="83693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B347B76-F0F3-4ACD-8E81-A9525D092663}"/>
              </a:ext>
            </a:extLst>
          </p:cNvPr>
          <p:cNvSpPr/>
          <p:nvPr/>
        </p:nvSpPr>
        <p:spPr>
          <a:xfrm>
            <a:off x="4318385" y="3060218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352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</a:t>
            </a:r>
            <a:r>
              <a:rPr lang="de-DE" noProof="0" dirty="0"/>
              <a:t>[Hg</a:t>
            </a:r>
            <a:r>
              <a:rPr lang="de-DE" baseline="-25000" noProof="0" dirty="0"/>
              <a:t>8</a:t>
            </a:r>
            <a:r>
              <a:rPr lang="de-DE" noProof="0" dirty="0"/>
              <a:t>Te</a:t>
            </a:r>
            <a:r>
              <a:rPr lang="de-DE" baseline="-25000" noProof="0" dirty="0"/>
              <a:t>8</a:t>
            </a:r>
            <a:r>
              <a:rPr lang="de-DE" noProof="0" dirty="0"/>
              <a:t>(Te</a:t>
            </a:r>
            <a:r>
              <a:rPr lang="de-DE" baseline="-25000" noProof="0" dirty="0"/>
              <a:t>2</a:t>
            </a:r>
            <a:r>
              <a:rPr lang="de-DE" noProof="0" dirty="0"/>
              <a:t>)</a:t>
            </a:r>
            <a:r>
              <a:rPr lang="de-DE" baseline="-25000" noProof="0" dirty="0"/>
              <a:t>4</a:t>
            </a:r>
            <a:r>
              <a:rPr lang="de-DE" noProof="0" dirty="0"/>
              <a:t>]</a:t>
            </a:r>
            <a:r>
              <a:rPr lang="de-DE" baseline="30000" noProof="0" dirty="0"/>
              <a:t>8–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noProof="0" dirty="0"/>
              <a:t>[Hg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Te</a:t>
            </a:r>
            <a:r>
              <a:rPr lang="de-DE" sz="1600" baseline="-25000" noProof="0" dirty="0"/>
              <a:t>8</a:t>
            </a:r>
            <a:r>
              <a:rPr lang="de-DE" sz="1600" noProof="0" dirty="0"/>
              <a:t>(Te</a:t>
            </a:r>
            <a:r>
              <a:rPr lang="de-DE" sz="1600" baseline="-25000" noProof="0" dirty="0"/>
              <a:t>2</a:t>
            </a:r>
            <a:r>
              <a:rPr lang="de-DE" sz="1600" noProof="0" dirty="0"/>
              <a:t>)</a:t>
            </a:r>
            <a:r>
              <a:rPr lang="de-DE" sz="1600" baseline="-25000" noProof="0" dirty="0"/>
              <a:t>4</a:t>
            </a:r>
            <a:r>
              <a:rPr lang="de-DE" sz="1600" noProof="0" dirty="0"/>
              <a:t>]</a:t>
            </a:r>
            <a:r>
              <a:rPr lang="de-DE" sz="1600" baseline="30000" noProof="0" dirty="0"/>
              <a:t>8–</a:t>
            </a:r>
            <a:r>
              <a:rPr lang="de-DE" sz="1600" noProof="0" dirty="0"/>
              <a:t>: Ein anorganisches Porphyrin?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Synthese: Arbeitsgruppe Dehnen (Universität Marburg)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noProof="0" dirty="0"/>
              <a:t>		besitzt große strukturelle Ähnlichkeit mit Porphyrin</a:t>
            </a:r>
          </a:p>
          <a:p>
            <a:pPr marL="0" indent="0">
              <a:buNone/>
            </a:pPr>
            <a:r>
              <a:rPr lang="de-DE" sz="1600" dirty="0"/>
              <a:t>		… ist elektronisch jedoch sehr unterschiedlich:</a:t>
            </a:r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r>
              <a:rPr lang="de-DE" sz="1600" dirty="0"/>
              <a:t>Ringströme basierend auf der </a:t>
            </a:r>
            <a:r>
              <a:rPr lang="de-DE" sz="1600" i="1" dirty="0"/>
              <a:t>Magnetic Response </a:t>
            </a:r>
            <a:r>
              <a:rPr lang="de-DE" sz="1600" dirty="0"/>
              <a:t>berechnet mit TURBOMOLE</a:t>
            </a:r>
          </a:p>
          <a:p>
            <a:pPr marL="0" indent="0">
              <a:buNone/>
            </a:pPr>
            <a:r>
              <a:rPr lang="de-DE" sz="1600" noProof="0" dirty="0"/>
              <a:t>(möglich durch neu implementierte Funktionalitäten: ECPs, COSMO, Meta-GGA-DFT, RI-</a:t>
            </a:r>
            <a:r>
              <a:rPr lang="de-DE" sz="1600" i="1" noProof="0" dirty="0"/>
              <a:t>J</a:t>
            </a:r>
            <a:r>
              <a:rPr lang="de-DE" sz="1600" noProof="0" dirty="0"/>
              <a:t>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   Porphyrin:						[Hg</a:t>
            </a:r>
            <a:r>
              <a:rPr lang="de-DE" sz="1600" baseline="-25000" dirty="0"/>
              <a:t>8</a:t>
            </a:r>
            <a:r>
              <a:rPr lang="de-DE" sz="1600" dirty="0"/>
              <a:t>Te</a:t>
            </a:r>
            <a:r>
              <a:rPr lang="de-DE" sz="1600" baseline="-25000" dirty="0"/>
              <a:t>8</a:t>
            </a:r>
            <a:r>
              <a:rPr lang="de-DE" sz="1600" dirty="0"/>
              <a:t>(Te</a:t>
            </a:r>
            <a:r>
              <a:rPr lang="de-DE" sz="1600" baseline="-25000" dirty="0"/>
              <a:t>2</a:t>
            </a:r>
            <a:r>
              <a:rPr lang="de-DE" sz="1600" dirty="0"/>
              <a:t>)</a:t>
            </a:r>
            <a:r>
              <a:rPr lang="de-DE" sz="1600" baseline="-25000" dirty="0"/>
              <a:t>4</a:t>
            </a:r>
            <a:r>
              <a:rPr lang="de-DE" sz="1600" dirty="0"/>
              <a:t>]</a:t>
            </a:r>
            <a:r>
              <a:rPr lang="de-DE" sz="1600" baseline="30000" dirty="0"/>
              <a:t>8–</a:t>
            </a:r>
            <a:r>
              <a:rPr lang="de-DE" sz="1600" dirty="0"/>
              <a:t>:	</a:t>
            </a:r>
          </a:p>
          <a:p>
            <a:pPr marL="0" indent="0">
              <a:buNone/>
            </a:pPr>
            <a:r>
              <a:rPr lang="de-DE" sz="1600" dirty="0"/>
              <a:t>          Starke globale					(schwache) lokale</a:t>
            </a:r>
          </a:p>
          <a:p>
            <a:pPr marL="0" indent="0">
              <a:buNone/>
            </a:pPr>
            <a:r>
              <a:rPr lang="de-DE" sz="1600" dirty="0"/>
              <a:t>          Ringströme						Ringströme</a:t>
            </a:r>
          </a:p>
          <a:p>
            <a:pPr marL="0" indent="0">
              <a:buNone/>
            </a:pPr>
            <a:r>
              <a:rPr lang="de-DE" sz="1600" dirty="0"/>
              <a:t>          (27 </a:t>
            </a:r>
            <a:r>
              <a:rPr lang="de-DE" sz="1600" dirty="0" err="1"/>
              <a:t>nA</a:t>
            </a:r>
            <a:r>
              <a:rPr lang="de-DE" sz="1600" dirty="0"/>
              <a:t>/T)						(5.8 </a:t>
            </a:r>
            <a:r>
              <a:rPr lang="de-DE" sz="1600" dirty="0" err="1"/>
              <a:t>nA</a:t>
            </a:r>
            <a:r>
              <a:rPr lang="de-DE" sz="1600" dirty="0"/>
              <a:t>/T)</a:t>
            </a:r>
          </a:p>
          <a:p>
            <a:pPr marL="0" indent="0">
              <a:buNone/>
            </a:pPr>
            <a:r>
              <a:rPr lang="de-DE" sz="1600" dirty="0"/>
              <a:t>          → aromatisch						 → nichtaromatisch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C. Donsbach, K. Reiter, D. Sundholm, F. Weigend, S. Dehnen, </a:t>
            </a:r>
            <a:r>
              <a:rPr lang="de-DE" sz="1200" i="1" dirty="0" err="1"/>
              <a:t>Angew</a:t>
            </a:r>
            <a:r>
              <a:rPr lang="de-DE" sz="1200" i="1" dirty="0"/>
              <a:t>. Chem. </a:t>
            </a:r>
            <a:r>
              <a:rPr lang="it-IT" sz="1200" i="1" dirty="0" err="1"/>
              <a:t>Int</a:t>
            </a:r>
            <a:r>
              <a:rPr lang="it-IT" sz="1200" i="1" dirty="0"/>
              <a:t>. Ed. </a:t>
            </a:r>
            <a:r>
              <a:rPr lang="it-IT" sz="1200" b="1" dirty="0"/>
              <a:t>57</a:t>
            </a:r>
            <a:r>
              <a:rPr lang="it-IT" sz="1200" dirty="0"/>
              <a:t>, 8770 (2018).</a:t>
            </a:r>
            <a:endParaRPr lang="de-DE" sz="1200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28C337-26F0-4A86-98A6-63412A76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8" t="80419" r="52539" b="1628"/>
          <a:stretch/>
        </p:blipFill>
        <p:spPr>
          <a:xfrm>
            <a:off x="390525" y="1653790"/>
            <a:ext cx="1781667" cy="16485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B1D611-3B65-4001-87C9-2B820EFAE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37" y="4005064"/>
            <a:ext cx="4139952" cy="20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9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C45907B-3564-4178-BD2D-21062281E32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BC7BC9-C6C8-4DCF-967B-5730A4456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88" y="476672"/>
            <a:ext cx="5015823" cy="25097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2B35E8-7CD6-420C-98CB-432CBDE40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01" y="2910737"/>
            <a:ext cx="6425967" cy="361460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29677"/>
            <a:ext cx="8928991" cy="928829"/>
          </a:xfrm>
        </p:spPr>
        <p:txBody>
          <a:bodyPr/>
          <a:lstStyle/>
          <a:p>
            <a:pPr algn="ctr"/>
            <a:r>
              <a:rPr lang="de-DE" noProof="0" dirty="0">
                <a:solidFill>
                  <a:schemeClr val="bg1"/>
                </a:solidFill>
              </a:rPr>
              <a:t>Ringströme in toroidalen Kohlenstoff 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F1D520-60A7-4B40-9DF5-10A8809A69B3}"/>
              </a:ext>
            </a:extLst>
          </p:cNvPr>
          <p:cNvSpPr/>
          <p:nvPr/>
        </p:nvSpPr>
        <p:spPr>
          <a:xfrm>
            <a:off x="2064088" y="2564904"/>
            <a:ext cx="491688" cy="3458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566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605301-A4C6-4A42-B113-4FAC57AF6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0" y="1510082"/>
            <a:ext cx="5725939" cy="46552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</a:t>
            </a:r>
            <a:r>
              <a:rPr lang="de-DE" sz="1600" i="1" dirty="0"/>
              <a:t>polyhex</a:t>
            </a:r>
            <a:r>
              <a:rPr lang="de-DE" sz="1600" dirty="0"/>
              <a:t>-Kohlenstoff-Nanoröhren</a:t>
            </a:r>
          </a:p>
          <a:p>
            <a:pPr marL="0" indent="0">
              <a:buNone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Geometrisch: durch Biegen gerader</a:t>
            </a:r>
            <a:br>
              <a:rPr lang="de-DE" sz="1600" dirty="0"/>
            </a:br>
            <a:r>
              <a:rPr lang="de-DE" sz="1600" dirty="0"/>
              <a:t>Kohlenstoff-Nanoröhren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Chiralitätsvektor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de-DE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+ma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Vektor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pa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+qa</a:t>
            </a:r>
            <a: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de-DE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/>
              <a:t>≙ Röhrenlänge bzw.</a:t>
            </a:r>
            <a:br>
              <a:rPr lang="de-DE" sz="1600" dirty="0"/>
            </a:br>
            <a:r>
              <a:rPr lang="de-DE" sz="1600" dirty="0"/>
              <a:t>    Torusumfang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Achirale Grenzfälle:</a:t>
            </a:r>
            <a:br>
              <a:rPr lang="de-DE" sz="1600" dirty="0"/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armchair</a:t>
            </a:r>
            <a:b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,0)-</a:t>
            </a:r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zigzag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7150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Konstruktion von toroidalen Kohlenstoff-Nanoröhren mit fünf und siebengliedrigen Ringen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</a:t>
            </a:r>
            <a:r>
              <a:rPr lang="de-DE" sz="1600" dirty="0" err="1"/>
              <a:t>Chuang</a:t>
            </a:r>
            <a:r>
              <a:rPr lang="de-DE" sz="1600" dirty="0"/>
              <a:t>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unter- und oberhalb des Äquators</a:t>
            </a:r>
          </a:p>
          <a:p>
            <a:pPr marL="0" indent="0">
              <a:buNone/>
            </a:pPr>
            <a:endParaRPr lang="de-DE" sz="900" dirty="0"/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361 (2009).</a:t>
            </a:r>
          </a:p>
          <a:p>
            <a:pPr marL="0" indent="0">
              <a:buNone/>
            </a:pPr>
            <a:r>
              <a:rPr lang="de-DE" sz="900" dirty="0"/>
              <a:t>C. </a:t>
            </a:r>
            <a:r>
              <a:rPr lang="de-DE" sz="900" dirty="0" err="1"/>
              <a:t>Chuang</a:t>
            </a:r>
            <a:r>
              <a:rPr lang="de-DE" sz="900" dirty="0"/>
              <a:t>, Y.-C. Fan, B.-Y. Jin, </a:t>
            </a:r>
            <a:r>
              <a:rPr lang="de-DE" sz="900" i="1" dirty="0"/>
              <a:t>J. Chem. Inf. Model. </a:t>
            </a:r>
            <a:r>
              <a:rPr lang="de-DE" sz="900" b="1" dirty="0"/>
              <a:t>49</a:t>
            </a:r>
            <a:r>
              <a:rPr lang="de-DE" sz="900" dirty="0"/>
              <a:t>, 1679 (2009).</a:t>
            </a:r>
          </a:p>
          <a:p>
            <a:pPr marL="0" indent="0">
              <a:buNone/>
            </a:pPr>
            <a:r>
              <a:rPr lang="de-DE" sz="900" dirty="0"/>
              <a:t>F. </a:t>
            </a:r>
            <a:r>
              <a:rPr lang="de-DE" sz="900" dirty="0" err="1"/>
              <a:t>Beuerle</a:t>
            </a:r>
            <a:r>
              <a:rPr lang="de-DE" sz="900" dirty="0"/>
              <a:t>, C. Herrmann, A. C. Whalley, C. Valente, A. </a:t>
            </a:r>
            <a:r>
              <a:rPr lang="de-DE" sz="900" dirty="0" err="1"/>
              <a:t>Gamburd</a:t>
            </a:r>
            <a:r>
              <a:rPr lang="de-DE" sz="900" dirty="0"/>
              <a:t>, </a:t>
            </a:r>
            <a:br>
              <a:rPr lang="de-DE" sz="900" dirty="0"/>
            </a:br>
            <a:r>
              <a:rPr lang="de-DE" sz="900" dirty="0"/>
              <a:t>M. A. </a:t>
            </a:r>
            <a:r>
              <a:rPr lang="sv-SE" sz="900" dirty="0"/>
              <a:t>Ratner, J. F. Stoddart, </a:t>
            </a:r>
            <a:r>
              <a:rPr lang="sv-SE" sz="900" i="1" dirty="0"/>
              <a:t>Chem. Eur. J. </a:t>
            </a:r>
            <a:r>
              <a:rPr lang="sv-SE" sz="900" b="1" dirty="0"/>
              <a:t>17</a:t>
            </a:r>
            <a:r>
              <a:rPr lang="sv-SE" sz="900" dirty="0"/>
              <a:t>, 3868 (2011).</a:t>
            </a:r>
            <a:endParaRPr lang="de-DE" sz="9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„Dunlap-Strukturtyp“:</a:t>
            </a:r>
          </a:p>
          <a:p>
            <a:pPr marL="0" indent="0">
              <a:buNone/>
            </a:pPr>
            <a:r>
              <a:rPr lang="de-DE" sz="1600" dirty="0"/>
              <a:t>fünf- und siebengliedrige Ringe</a:t>
            </a:r>
          </a:p>
          <a:p>
            <a:pPr marL="0" indent="0">
              <a:buNone/>
            </a:pPr>
            <a:r>
              <a:rPr lang="de-DE" sz="1600" dirty="0"/>
              <a:t>innerhalb des Äquators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B. I. Dunlap, </a:t>
            </a:r>
            <a:r>
              <a:rPr lang="en-US" sz="900" i="1" dirty="0"/>
              <a:t>Phys. Rev. B </a:t>
            </a:r>
            <a:r>
              <a:rPr lang="en-US" sz="900" b="1" dirty="0"/>
              <a:t>46</a:t>
            </a:r>
            <a:r>
              <a:rPr lang="en-US" sz="900" dirty="0"/>
              <a:t>, 1933 (1992).</a:t>
            </a:r>
            <a:endParaRPr lang="de-DE" sz="900" dirty="0"/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D0022F-FA47-4544-A180-325825ED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98" y="3969241"/>
            <a:ext cx="4358702" cy="21761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C6911B-30CE-496D-A198-2D36CD132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86" y="1488768"/>
            <a:ext cx="4801927" cy="21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Unterschiedliche Strukturtypen von toroidalen Kohlenstoff-Nanoröhren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CB559-724E-4607-B070-10E7ABC4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6336704" cy="47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Stabilität von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       def2-SVP/TPSS, MARI-</a:t>
            </a:r>
            <a:r>
              <a:rPr lang="de-DE" sz="1600" i="1" dirty="0"/>
              <a:t>J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7EF5-87B8-40DB-BA30-282C1BDE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628800"/>
            <a:ext cx="5118707" cy="358671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4E0F755-1A27-44EF-A2AF-45DDD87FA9F2}"/>
              </a:ext>
            </a:extLst>
          </p:cNvPr>
          <p:cNvSpPr/>
          <p:nvPr/>
        </p:nvSpPr>
        <p:spPr>
          <a:xfrm>
            <a:off x="6343975" y="3562598"/>
            <a:ext cx="653480" cy="65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115D73-F8D5-48E2-9ACD-3C4B81DB7457}"/>
              </a:ext>
            </a:extLst>
          </p:cNvPr>
          <p:cNvSpPr/>
          <p:nvPr/>
        </p:nvSpPr>
        <p:spPr>
          <a:xfrm>
            <a:off x="7933559" y="3469678"/>
            <a:ext cx="423600" cy="839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6">
            <a:extLst>
              <a:ext uri="{FF2B5EF4-FFF2-40B4-BE49-F238E27FC236}">
                <a16:creationId xmlns:a16="http://schemas.microsoft.com/office/drawing/2014/main" id="{1E44832A-AF2F-49CE-837F-CB8D8BE66388}"/>
              </a:ext>
            </a:extLst>
          </p:cNvPr>
          <p:cNvSpPr/>
          <p:nvPr/>
        </p:nvSpPr>
        <p:spPr>
          <a:xfrm>
            <a:off x="7204087" y="3795984"/>
            <a:ext cx="513448" cy="18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F773E0-9F72-43FA-A7DF-0863FF9ACA44}"/>
              </a:ext>
            </a:extLst>
          </p:cNvPr>
          <p:cNvSpPr txBox="1"/>
          <p:nvPr/>
        </p:nvSpPr>
        <p:spPr>
          <a:xfrm>
            <a:off x="5509231" y="1641658"/>
            <a:ext cx="346992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dirty="0"/>
              <a:t>polyhex-TCNT: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innere C–C-Bindungen zu kurz, äußere zu lang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Optimierung der Strukturparameter führt zu elliptischen Röhrenquerschnitten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Durchmesser thermodynamisch stabiler polyhex-TCNT ~ 200 </a:t>
            </a:r>
            <a:r>
              <a:rPr lang="de-DE" sz="1600" dirty="0" err="1"/>
              <a:t>nm</a:t>
            </a: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Einführung von fünf- und sieben-gliedrigen Ringen nimmt Spannung aus dem 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1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Anwendung: Toroidale Kohlenstoff-Nanoröhren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Ringströme in toroidalen Kohlenstoff-Nanoröhren (TCNT)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Notwendiges Kriterium für Ringstrom: kleines HOMO-LUMO-Gap (≤ 0.2 eV)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Hauptsächlich metallische TCNT weisen Ringströme auf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Stärke der Ringströme steigt mit Systemgröße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Ringströme Abhängig von (elektronischer) Struktur </a:t>
            </a:r>
            <a:br>
              <a:rPr lang="de-DE" sz="1600" dirty="0"/>
            </a:br>
            <a:r>
              <a:rPr lang="de-DE" sz="1600" dirty="0"/>
              <a:t>(Lage und Orientierung der fünf- und siebengliedrigen Ringe)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4F062-518E-494A-9FB6-1DAA180A4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25" y="1941169"/>
            <a:ext cx="3836245" cy="27119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92DFE64-85CB-4914-8322-2F0FED6DA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695" y="1541315"/>
            <a:ext cx="3798018" cy="31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Zusammenfassung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Erweiterungen der Funktionalität: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Berücksichtigung von Umgebungseffekten für Abschirmungskonstanten mit </a:t>
            </a:r>
            <a:r>
              <a:rPr lang="de-DE" sz="1600" dirty="0">
                <a:solidFill>
                  <a:srgbClr val="009681"/>
                </a:solidFill>
              </a:rPr>
              <a:t>COSMO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Beschreibung skalar-relativistischer Effekte durch </a:t>
            </a:r>
            <a:r>
              <a:rPr lang="de-DE" sz="1600" dirty="0">
                <a:solidFill>
                  <a:schemeClr val="accent1"/>
                </a:solidFill>
              </a:rPr>
              <a:t>ECPs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Abschirmungskonstanten mit </a:t>
            </a:r>
            <a:r>
              <a:rPr lang="de-DE" sz="1600" dirty="0">
                <a:solidFill>
                  <a:schemeClr val="accent1"/>
                </a:solidFill>
              </a:rPr>
              <a:t>Meta-GGA-Funktionalen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Bestimmung absoluter Konfigurationen mithilfe berechneter </a:t>
            </a:r>
            <a:r>
              <a:rPr lang="de-DE" sz="1600" dirty="0">
                <a:solidFill>
                  <a:schemeClr val="accent1"/>
                </a:solidFill>
              </a:rPr>
              <a:t>VCD-Spektren</a:t>
            </a:r>
            <a:endParaRPr lang="de-DE" sz="1600" dirty="0"/>
          </a:p>
          <a:p>
            <a:pPr marL="0" indent="0">
              <a:buClr>
                <a:schemeClr val="accent1"/>
              </a:buClr>
              <a:buNone/>
            </a:pPr>
            <a:endParaRPr lang="de-DE" sz="1600" dirty="0"/>
          </a:p>
          <a:p>
            <a:pPr marL="0" indent="0">
              <a:buClr>
                <a:schemeClr val="accent1"/>
              </a:buClr>
              <a:buNone/>
            </a:pPr>
            <a:r>
              <a:rPr lang="de-DE" sz="1600" b="1" dirty="0"/>
              <a:t>Steigerung der Effizienz: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  <a:r>
              <a:rPr lang="de-DE" sz="1600" dirty="0"/>
              <a:t> für abgeleitete Vierzentren-Zweielektronen-Integrale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MARI-</a:t>
            </a:r>
            <a:r>
              <a:rPr lang="de-DE" sz="1600" i="1" dirty="0">
                <a:solidFill>
                  <a:schemeClr val="accent1"/>
                </a:solidFill>
              </a:rPr>
              <a:t>J</a:t>
            </a:r>
            <a:r>
              <a:rPr lang="de-DE" sz="1600" dirty="0">
                <a:solidFill>
                  <a:schemeClr val="accent1"/>
                </a:solidFill>
              </a:rPr>
              <a:t>-Näherungsverfahren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accent1"/>
                </a:solidFill>
              </a:rPr>
              <a:t>Effizientere Integralabschätzung</a:t>
            </a:r>
            <a:r>
              <a:rPr lang="de-DE" sz="1600" dirty="0"/>
              <a:t> für Austauschmatrixelemente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009681"/>
                </a:solidFill>
              </a:rPr>
              <a:t>OpenMP Parallelisierung </a:t>
            </a:r>
            <a:r>
              <a:rPr lang="de-DE" sz="1600" dirty="0"/>
              <a:t>des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sz="1600" dirty="0"/>
              <a:t> Moduls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Ermöglicht die Berechnung magnetischer Eigenschaften in hochgeladenen 	Systemen, welche schwere Elemente beinhalten.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Erlaubt die Berechnung großer Systeme in vergleichsweise kurzer Zeit.</a:t>
            </a:r>
          </a:p>
          <a:p>
            <a:pPr marL="0" indent="0">
              <a:buNone/>
            </a:pPr>
            <a:r>
              <a:rPr lang="de-DE" sz="1600" dirty="0"/>
              <a:t>	Aufwand oft unter dem für die vorangehende Berechnung der Wellenfunktion.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0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									</a:t>
            </a:r>
          </a:p>
        </p:txBody>
      </p:sp>
      <p:sp>
        <p:nvSpPr>
          <p:cNvPr id="7" name="Right Arrow 14">
            <a:extLst>
              <a:ext uri="{FF2B5EF4-FFF2-40B4-BE49-F238E27FC236}">
                <a16:creationId xmlns:a16="http://schemas.microsoft.com/office/drawing/2014/main" id="{F897D186-94D2-4836-8369-3FFDC9C5CE07}"/>
              </a:ext>
            </a:extLst>
          </p:cNvPr>
          <p:cNvSpPr/>
          <p:nvPr/>
        </p:nvSpPr>
        <p:spPr>
          <a:xfrm>
            <a:off x="390525" y="5630862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8A8D345E-48AA-4ECC-BBE8-E2FFEFA80297}"/>
              </a:ext>
            </a:extLst>
          </p:cNvPr>
          <p:cNvSpPr/>
          <p:nvPr/>
        </p:nvSpPr>
        <p:spPr>
          <a:xfrm>
            <a:off x="390525" y="4782294"/>
            <a:ext cx="7250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30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 algn="ctr">
              <a:buNone/>
            </a:pPr>
            <a:r>
              <a:rPr lang="de-DE" sz="1800" noProof="0" dirty="0"/>
              <a:t>GIMIC Berechnungen und das Projekt der toroidalen Kohlenstoff-Nanoröhren (Universität Helsinki)</a:t>
            </a:r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endParaRPr lang="de-DE" sz="1800" noProof="0" dirty="0"/>
          </a:p>
          <a:p>
            <a:pPr marL="0" indent="0">
              <a:buNone/>
            </a:pPr>
            <a:endParaRPr lang="de-DE" sz="1800" noProof="0" dirty="0"/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2" descr="tehosteku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29" y="3545529"/>
            <a:ext cx="885409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hosteku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45528"/>
            <a:ext cx="917504" cy="12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06891" y="4879319"/>
            <a:ext cx="18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Dage</a:t>
            </a:r>
            <a:r>
              <a:rPr lang="de-DE" dirty="0"/>
              <a:t> </a:t>
            </a:r>
            <a:r>
              <a:rPr lang="de-DE" dirty="0" err="1"/>
              <a:t>Sundholm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6213" y="4859352"/>
            <a:ext cx="226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Maria </a:t>
            </a:r>
            <a:r>
              <a:rPr lang="de-DE" dirty="0" err="1"/>
              <a:t>Dimitrova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17920" y="4859352"/>
            <a:ext cx="152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Lukas Wirz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44" y="3520440"/>
            <a:ext cx="916568" cy="1248824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 bwMode="auto">
          <a:xfrm>
            <a:off x="926692" y="5661248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600" kern="0" dirty="0"/>
              <a:t>Vielen Dank </a:t>
            </a:r>
          </a:p>
          <a:p>
            <a:pPr algn="ctr"/>
            <a:r>
              <a:rPr lang="de-DE" sz="2600" kern="0" dirty="0"/>
              <a:t>für Ihre Aufmerksamkeit!</a:t>
            </a:r>
            <a:endParaRPr lang="en-US" sz="2600" kern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2050" name="Picture 2" descr="Florian Weigend">
            <a:extLst>
              <a:ext uri="{FF2B5EF4-FFF2-40B4-BE49-F238E27FC236}">
                <a16:creationId xmlns:a16="http://schemas.microsoft.com/office/drawing/2014/main" id="{F28E1635-615F-4581-B72D-7753C27A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66" y="836712"/>
            <a:ext cx="86724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E4D6F9-2019-47B3-8523-84F9B49725F0}"/>
              </a:ext>
            </a:extLst>
          </p:cNvPr>
          <p:cNvSpPr txBox="1"/>
          <p:nvPr/>
        </p:nvSpPr>
        <p:spPr>
          <a:xfrm>
            <a:off x="794846" y="2208180"/>
            <a:ext cx="18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Florian Weigend</a:t>
            </a:r>
            <a:endParaRPr lang="en-US" dirty="0"/>
          </a:p>
        </p:txBody>
      </p:sp>
      <p:pic>
        <p:nvPicPr>
          <p:cNvPr id="14" name="Picture 2" descr="SFB 1176 Logo">
            <a:extLst>
              <a:ext uri="{FF2B5EF4-FFF2-40B4-BE49-F238E27FC236}">
                <a16:creationId xmlns:a16="http://schemas.microsoft.com/office/drawing/2014/main" id="{403D0930-FA07-4FC7-B9BD-6ACDE4D6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08" y="865322"/>
            <a:ext cx="1095342" cy="12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C97C1E-5D2A-4F94-A9C4-304B74C1D4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95" y="1276838"/>
            <a:ext cx="3221736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1"/>
            <a:ext cx="6911975" cy="561975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Gliederung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noProof="0" dirty="0"/>
              <a:t>Quantenchemische Berechnung von Molekülen im Magnetfeld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NMR-Modul </a:t>
            </a:r>
            <a:r>
              <a:rPr lang="de-DE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mpshift</a:t>
            </a:r>
            <a:r>
              <a:rPr lang="de-DE" noProof="0" dirty="0"/>
              <a:t> des Programmpakets TURBOMOLE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Funktionalitätserweiterungen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Effizienzsteigerungen</a:t>
            </a:r>
          </a:p>
          <a:p>
            <a:pPr lvl="1">
              <a:lnSpc>
                <a:spcPct val="200000"/>
              </a:lnSpc>
            </a:pPr>
            <a:r>
              <a:rPr lang="de-DE" noProof="0" dirty="0"/>
              <a:t>Anwendungen</a:t>
            </a:r>
          </a:p>
          <a:p>
            <a:pPr>
              <a:lnSpc>
                <a:spcPct val="200000"/>
              </a:lnSpc>
            </a:pPr>
            <a:r>
              <a:rPr lang="de-DE" noProof="0" dirty="0"/>
              <a:t>Zusammenfassung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</p:spTree>
    <p:extLst>
      <p:ext uri="{BB962C8B-B14F-4D97-AF65-F5344CB8AC3E}">
        <p14:creationId xmlns:p14="http://schemas.microsoft.com/office/powerpoint/2010/main" val="2853459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4AE9DD-AECE-4EF8-8CDD-5B39692FC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Kevin Reiter, M. Sc.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Für die quantenchemische Berechnung von Molekülen im Magnetfeld benötigt:</a:t>
            </a:r>
          </a:p>
          <a:p>
            <a:pPr>
              <a:lnSpc>
                <a:spcPct val="120000"/>
              </a:lnSpc>
            </a:pPr>
            <a:endParaRPr lang="de-DE" noProof="0" dirty="0"/>
          </a:p>
          <a:p>
            <a:pPr>
              <a:lnSpc>
                <a:spcPct val="120000"/>
              </a:lnSpc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Die Energie ist ein Funktional der Wellenfunktion bzw. Elektronendichte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                                                       bzw.            (</a:t>
            </a:r>
            <a:r>
              <a:rPr lang="de-DE" sz="1800" i="1" noProof="0" dirty="0"/>
              <a:t>Magnetic Response</a:t>
            </a:r>
            <a:r>
              <a:rPr lang="de-DE" sz="1800" noProof="0" dirty="0"/>
              <a:t>)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       	: Berechnung von Ringströmen</a:t>
            </a:r>
            <a:br>
              <a:rPr lang="de-DE" sz="1800" noProof="0" dirty="0"/>
            </a:br>
            <a:br>
              <a:rPr lang="de-DE" sz="1800" noProof="0" dirty="0"/>
            </a:br>
            <a:br>
              <a:rPr lang="de-DE" sz="500" noProof="0" dirty="0"/>
            </a:br>
            <a:r>
              <a:rPr lang="de-DE" sz="1800" noProof="0" dirty="0"/>
              <a:t>           	: Berechnung von NMR-Abschirmungskonstanten</a:t>
            </a:r>
            <a:br>
              <a:rPr lang="de-DE" sz="1800" noProof="0" dirty="0"/>
            </a:br>
            <a:br>
              <a:rPr lang="de-DE" sz="1800" noProof="0" dirty="0"/>
            </a:br>
            <a:br>
              <a:rPr lang="de-DE" sz="500" noProof="0" dirty="0"/>
            </a:br>
            <a:r>
              <a:rPr lang="de-DE" sz="1800" noProof="0" dirty="0"/>
              <a:t>            	: Berechnung von </a:t>
            </a:r>
            <a:r>
              <a:rPr lang="de-DE" sz="1800" i="1" noProof="0" dirty="0" err="1"/>
              <a:t>Vibrational-Circular-Dichroism</a:t>
            </a:r>
            <a:r>
              <a:rPr lang="de-DE" sz="1800" noProof="0" dirty="0"/>
              <a:t>-(VCD-)Spektren</a:t>
            </a:r>
          </a:p>
          <a:p>
            <a:pPr marL="0" indent="0">
              <a:lnSpc>
                <a:spcPct val="120000"/>
              </a:lnSpc>
              <a:buNone/>
            </a:pPr>
            <a:endParaRPr lang="de-DE" sz="400" noProof="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de-DE" sz="1800" noProof="0" dirty="0"/>
              <a:t>Für große Systeme in allen Fällen notwendig: </a:t>
            </a:r>
            <a:br>
              <a:rPr lang="de-DE" sz="1800" noProof="0" dirty="0"/>
            </a:br>
            <a:r>
              <a:rPr lang="de-DE" sz="1800" noProof="0" dirty="0"/>
              <a:t>effiziente Berechnung der </a:t>
            </a:r>
            <a:r>
              <a:rPr lang="de-DE" sz="1800" i="1" noProof="0" dirty="0"/>
              <a:t>Magnetic Response</a:t>
            </a: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263F69-66D3-4318-80E1-C1D2999873C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5240" y="1700808"/>
            <a:ext cx="370345" cy="540000"/>
            <a:chOff x="2540000" y="2540000"/>
            <a:chExt cx="284163" cy="414338"/>
          </a:xfrm>
        </p:grpSpPr>
        <p:sp>
          <p:nvSpPr>
            <p:cNvPr id="12" name="Freeform 7 1 1">
              <a:extLst>
                <a:ext uri="{FF2B5EF4-FFF2-40B4-BE49-F238E27FC236}">
                  <a16:creationId xmlns:a16="http://schemas.microsoft.com/office/drawing/2014/main" id="{DB5FF572-D258-48A8-96B5-F4C0AFA2EE3A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8 1 1">
              <a:extLst>
                <a:ext uri="{FF2B5EF4-FFF2-40B4-BE49-F238E27FC236}">
                  <a16:creationId xmlns:a16="http://schemas.microsoft.com/office/drawing/2014/main" id="{0C38D603-B839-4ACB-98FF-C28244E5EB7B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9 1 1">
              <a:extLst>
                <a:ext uri="{FF2B5EF4-FFF2-40B4-BE49-F238E27FC236}">
                  <a16:creationId xmlns:a16="http://schemas.microsoft.com/office/drawing/2014/main" id="{D3FE1471-C4D9-41C5-8096-17FA94BC7292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 1 1">
              <a:extLst>
                <a:ext uri="{FF2B5EF4-FFF2-40B4-BE49-F238E27FC236}">
                  <a16:creationId xmlns:a16="http://schemas.microsoft.com/office/drawing/2014/main" id="{0680AFC7-8B00-4444-9F49-38E5A8E34D33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 1 1">
              <a:extLst>
                <a:ext uri="{FF2B5EF4-FFF2-40B4-BE49-F238E27FC236}">
                  <a16:creationId xmlns:a16="http://schemas.microsoft.com/office/drawing/2014/main" id="{675E0DA2-1907-4623-A78C-74A20698EDAC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 1 1">
              <a:extLst>
                <a:ext uri="{FF2B5EF4-FFF2-40B4-BE49-F238E27FC236}">
                  <a16:creationId xmlns:a16="http://schemas.microsoft.com/office/drawing/2014/main" id="{68505D0F-092C-473B-A483-609DA8218476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531185B-0BD1-425D-AD97-595259536F5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805312" y="2971552"/>
            <a:ext cx="370346" cy="540000"/>
            <a:chOff x="2855913" y="3230563"/>
            <a:chExt cx="284163" cy="414337"/>
          </a:xfrm>
        </p:grpSpPr>
        <p:sp>
          <p:nvSpPr>
            <p:cNvPr id="34" name="Freeform 19 1">
              <a:extLst>
                <a:ext uri="{FF2B5EF4-FFF2-40B4-BE49-F238E27FC236}">
                  <a16:creationId xmlns:a16="http://schemas.microsoft.com/office/drawing/2014/main" id="{0854D63D-CF20-4AD2-8F9D-7BFFACB0A381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2867026" y="32305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 1">
              <a:extLst>
                <a:ext uri="{FF2B5EF4-FFF2-40B4-BE49-F238E27FC236}">
                  <a16:creationId xmlns:a16="http://schemas.microsoft.com/office/drawing/2014/main" id="{A81AA7D9-3510-4618-98AB-68F40F22A3F1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989263" y="3236913"/>
              <a:ext cx="134938" cy="123825"/>
            </a:xfrm>
            <a:custGeom>
              <a:avLst/>
              <a:gdLst>
                <a:gd name="T0" fmla="*/ 202 w 362"/>
                <a:gd name="T1" fmla="*/ 43 h 372"/>
                <a:gd name="T2" fmla="*/ 254 w 362"/>
                <a:gd name="T3" fmla="*/ 17 h 372"/>
                <a:gd name="T4" fmla="*/ 272 w 362"/>
                <a:gd name="T5" fmla="*/ 17 h 372"/>
                <a:gd name="T6" fmla="*/ 272 w 362"/>
                <a:gd name="T7" fmla="*/ 0 h 372"/>
                <a:gd name="T8" fmla="*/ 180 w 362"/>
                <a:gd name="T9" fmla="*/ 1 h 372"/>
                <a:gd name="T10" fmla="*/ 87 w 362"/>
                <a:gd name="T11" fmla="*/ 0 h 372"/>
                <a:gd name="T12" fmla="*/ 87 w 362"/>
                <a:gd name="T13" fmla="*/ 17 h 372"/>
                <a:gd name="T14" fmla="*/ 105 w 362"/>
                <a:gd name="T15" fmla="*/ 17 h 372"/>
                <a:gd name="T16" fmla="*/ 157 w 362"/>
                <a:gd name="T17" fmla="*/ 43 h 372"/>
                <a:gd name="T18" fmla="*/ 157 w 362"/>
                <a:gd name="T19" fmla="*/ 285 h 372"/>
                <a:gd name="T20" fmla="*/ 82 w 362"/>
                <a:gd name="T21" fmla="*/ 146 h 372"/>
                <a:gd name="T22" fmla="*/ 34 w 362"/>
                <a:gd name="T23" fmla="*/ 70 h 372"/>
                <a:gd name="T24" fmla="*/ 14 w 362"/>
                <a:gd name="T25" fmla="*/ 70 h 372"/>
                <a:gd name="T26" fmla="*/ 0 w 362"/>
                <a:gd name="T27" fmla="*/ 76 h 372"/>
                <a:gd name="T28" fmla="*/ 5 w 362"/>
                <a:gd name="T29" fmla="*/ 82 h 372"/>
                <a:gd name="T30" fmla="*/ 37 w 362"/>
                <a:gd name="T31" fmla="*/ 156 h 372"/>
                <a:gd name="T32" fmla="*/ 65 w 362"/>
                <a:gd name="T33" fmla="*/ 248 h 372"/>
                <a:gd name="T34" fmla="*/ 157 w 362"/>
                <a:gd name="T35" fmla="*/ 299 h 372"/>
                <a:gd name="T36" fmla="*/ 157 w 362"/>
                <a:gd name="T37" fmla="*/ 329 h 372"/>
                <a:gd name="T38" fmla="*/ 105 w 362"/>
                <a:gd name="T39" fmla="*/ 355 h 372"/>
                <a:gd name="T40" fmla="*/ 87 w 362"/>
                <a:gd name="T41" fmla="*/ 355 h 372"/>
                <a:gd name="T42" fmla="*/ 87 w 362"/>
                <a:gd name="T43" fmla="*/ 372 h 372"/>
                <a:gd name="T44" fmla="*/ 179 w 362"/>
                <a:gd name="T45" fmla="*/ 371 h 372"/>
                <a:gd name="T46" fmla="*/ 272 w 362"/>
                <a:gd name="T47" fmla="*/ 372 h 372"/>
                <a:gd name="T48" fmla="*/ 272 w 362"/>
                <a:gd name="T49" fmla="*/ 355 h 372"/>
                <a:gd name="T50" fmla="*/ 254 w 362"/>
                <a:gd name="T51" fmla="*/ 355 h 372"/>
                <a:gd name="T52" fmla="*/ 202 w 362"/>
                <a:gd name="T53" fmla="*/ 329 h 372"/>
                <a:gd name="T54" fmla="*/ 202 w 362"/>
                <a:gd name="T55" fmla="*/ 299 h 372"/>
                <a:gd name="T56" fmla="*/ 296 w 362"/>
                <a:gd name="T57" fmla="*/ 249 h 372"/>
                <a:gd name="T58" fmla="*/ 325 w 362"/>
                <a:gd name="T59" fmla="*/ 143 h 372"/>
                <a:gd name="T60" fmla="*/ 355 w 362"/>
                <a:gd name="T61" fmla="*/ 82 h 372"/>
                <a:gd name="T62" fmla="*/ 362 w 362"/>
                <a:gd name="T63" fmla="*/ 76 h 372"/>
                <a:gd name="T64" fmla="*/ 349 w 362"/>
                <a:gd name="T65" fmla="*/ 70 h 372"/>
                <a:gd name="T66" fmla="*/ 328 w 362"/>
                <a:gd name="T67" fmla="*/ 70 h 372"/>
                <a:gd name="T68" fmla="*/ 279 w 362"/>
                <a:gd name="T69" fmla="*/ 153 h 372"/>
                <a:gd name="T70" fmla="*/ 202 w 362"/>
                <a:gd name="T71" fmla="*/ 285 h 372"/>
                <a:gd name="T72" fmla="*/ 202 w 362"/>
                <a:gd name="T73" fmla="*/ 4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72">
                  <a:moveTo>
                    <a:pt x="202" y="43"/>
                  </a:moveTo>
                  <a:cubicBezTo>
                    <a:pt x="202" y="24"/>
                    <a:pt x="202" y="17"/>
                    <a:pt x="254" y="17"/>
                  </a:cubicBezTo>
                  <a:lnTo>
                    <a:pt x="272" y="17"/>
                  </a:lnTo>
                  <a:lnTo>
                    <a:pt x="272" y="0"/>
                  </a:lnTo>
                  <a:cubicBezTo>
                    <a:pt x="252" y="1"/>
                    <a:pt x="202" y="1"/>
                    <a:pt x="180" y="1"/>
                  </a:cubicBezTo>
                  <a:cubicBezTo>
                    <a:pt x="157" y="1"/>
                    <a:pt x="106" y="1"/>
                    <a:pt x="87" y="0"/>
                  </a:cubicBezTo>
                  <a:lnTo>
                    <a:pt x="87" y="17"/>
                  </a:lnTo>
                  <a:lnTo>
                    <a:pt x="105" y="17"/>
                  </a:lnTo>
                  <a:cubicBezTo>
                    <a:pt x="157" y="17"/>
                    <a:pt x="157" y="24"/>
                    <a:pt x="157" y="43"/>
                  </a:cubicBezTo>
                  <a:lnTo>
                    <a:pt x="157" y="285"/>
                  </a:lnTo>
                  <a:cubicBezTo>
                    <a:pt x="85" y="266"/>
                    <a:pt x="82" y="182"/>
                    <a:pt x="82" y="146"/>
                  </a:cubicBezTo>
                  <a:cubicBezTo>
                    <a:pt x="82" y="80"/>
                    <a:pt x="58" y="70"/>
                    <a:pt x="34" y="70"/>
                  </a:cubicBezTo>
                  <a:lnTo>
                    <a:pt x="14" y="70"/>
                  </a:lnTo>
                  <a:cubicBezTo>
                    <a:pt x="5" y="70"/>
                    <a:pt x="0" y="70"/>
                    <a:pt x="0" y="76"/>
                  </a:cubicBezTo>
                  <a:cubicBezTo>
                    <a:pt x="0" y="79"/>
                    <a:pt x="2" y="82"/>
                    <a:pt x="5" y="82"/>
                  </a:cubicBezTo>
                  <a:cubicBezTo>
                    <a:pt x="23" y="84"/>
                    <a:pt x="36" y="92"/>
                    <a:pt x="37" y="156"/>
                  </a:cubicBezTo>
                  <a:cubicBezTo>
                    <a:pt x="37" y="169"/>
                    <a:pt x="39" y="212"/>
                    <a:pt x="65" y="248"/>
                  </a:cubicBezTo>
                  <a:cubicBezTo>
                    <a:pt x="86" y="278"/>
                    <a:pt x="119" y="294"/>
                    <a:pt x="157" y="299"/>
                  </a:cubicBezTo>
                  <a:lnTo>
                    <a:pt x="157" y="329"/>
                  </a:lnTo>
                  <a:cubicBezTo>
                    <a:pt x="157" y="348"/>
                    <a:pt x="157" y="355"/>
                    <a:pt x="105" y="355"/>
                  </a:cubicBezTo>
                  <a:lnTo>
                    <a:pt x="87" y="355"/>
                  </a:lnTo>
                  <a:lnTo>
                    <a:pt x="87" y="372"/>
                  </a:lnTo>
                  <a:cubicBezTo>
                    <a:pt x="106" y="371"/>
                    <a:pt x="157" y="371"/>
                    <a:pt x="179" y="371"/>
                  </a:cubicBezTo>
                  <a:cubicBezTo>
                    <a:pt x="201" y="371"/>
                    <a:pt x="252" y="371"/>
                    <a:pt x="272" y="372"/>
                  </a:cubicBezTo>
                  <a:lnTo>
                    <a:pt x="272" y="355"/>
                  </a:lnTo>
                  <a:lnTo>
                    <a:pt x="254" y="355"/>
                  </a:lnTo>
                  <a:cubicBezTo>
                    <a:pt x="202" y="355"/>
                    <a:pt x="202" y="348"/>
                    <a:pt x="202" y="329"/>
                  </a:cubicBezTo>
                  <a:lnTo>
                    <a:pt x="202" y="299"/>
                  </a:lnTo>
                  <a:cubicBezTo>
                    <a:pt x="241" y="294"/>
                    <a:pt x="275" y="277"/>
                    <a:pt x="296" y="249"/>
                  </a:cubicBezTo>
                  <a:cubicBezTo>
                    <a:pt x="324" y="210"/>
                    <a:pt x="325" y="167"/>
                    <a:pt x="325" y="143"/>
                  </a:cubicBezTo>
                  <a:cubicBezTo>
                    <a:pt x="325" y="134"/>
                    <a:pt x="325" y="86"/>
                    <a:pt x="355" y="82"/>
                  </a:cubicBezTo>
                  <a:cubicBezTo>
                    <a:pt x="358" y="82"/>
                    <a:pt x="362" y="81"/>
                    <a:pt x="362" y="76"/>
                  </a:cubicBezTo>
                  <a:cubicBezTo>
                    <a:pt x="362" y="70"/>
                    <a:pt x="358" y="70"/>
                    <a:pt x="349" y="70"/>
                  </a:cubicBezTo>
                  <a:lnTo>
                    <a:pt x="328" y="70"/>
                  </a:lnTo>
                  <a:cubicBezTo>
                    <a:pt x="307" y="70"/>
                    <a:pt x="280" y="74"/>
                    <a:pt x="279" y="153"/>
                  </a:cubicBezTo>
                  <a:cubicBezTo>
                    <a:pt x="279" y="213"/>
                    <a:pt x="261" y="271"/>
                    <a:pt x="202" y="285"/>
                  </a:cubicBezTo>
                  <a:lnTo>
                    <a:pt x="202" y="4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21 1">
              <a:extLst>
                <a:ext uri="{FF2B5EF4-FFF2-40B4-BE49-F238E27FC236}">
                  <a16:creationId xmlns:a16="http://schemas.microsoft.com/office/drawing/2014/main" id="{F17DA502-34A4-47BA-90EB-649507970E7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55913" y="34353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Freeform 22 1">
              <a:extLst>
                <a:ext uri="{FF2B5EF4-FFF2-40B4-BE49-F238E27FC236}">
                  <a16:creationId xmlns:a16="http://schemas.microsoft.com/office/drawing/2014/main" id="{55FE68B9-85F7-4292-9D91-98F2A1F43007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2863851" y="35099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23 1">
              <a:extLst>
                <a:ext uri="{FF2B5EF4-FFF2-40B4-BE49-F238E27FC236}">
                  <a16:creationId xmlns:a16="http://schemas.microsoft.com/office/drawing/2014/main" id="{9E0F1BCD-8279-402C-B44B-2E75F5E146E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44826" y="34639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24 1">
              <a:extLst>
                <a:ext uri="{FF2B5EF4-FFF2-40B4-BE49-F238E27FC236}">
                  <a16:creationId xmlns:a16="http://schemas.microsoft.com/office/drawing/2014/main" id="{B65EE51F-2E87-4A07-807D-679277E93484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982913" y="35163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C7C87D-347E-4832-AA84-4B26968FAEF3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004372" y="2977758"/>
            <a:ext cx="370346" cy="540000"/>
            <a:chOff x="3562350" y="3255963"/>
            <a:chExt cx="284163" cy="414337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9471BDCB-B0AA-46F8-A5AA-7F65217EB96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600450" y="3255963"/>
              <a:ext cx="106363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3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99" y="171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7E76A659-5707-40D3-BE23-3F536E0082EE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3717925" y="3306763"/>
              <a:ext cx="95250" cy="119062"/>
            </a:xfrm>
            <a:custGeom>
              <a:avLst/>
              <a:gdLst>
                <a:gd name="T0" fmla="*/ 1 w 257"/>
                <a:gd name="T1" fmla="*/ 336 h 359"/>
                <a:gd name="T2" fmla="*/ 0 w 257"/>
                <a:gd name="T3" fmla="*/ 345 h 359"/>
                <a:gd name="T4" fmla="*/ 15 w 257"/>
                <a:gd name="T5" fmla="*/ 359 h 359"/>
                <a:gd name="T6" fmla="*/ 34 w 257"/>
                <a:gd name="T7" fmla="*/ 348 h 359"/>
                <a:gd name="T8" fmla="*/ 69 w 257"/>
                <a:gd name="T9" fmla="*/ 211 h 359"/>
                <a:gd name="T10" fmla="*/ 123 w 257"/>
                <a:gd name="T11" fmla="*/ 247 h 359"/>
                <a:gd name="T12" fmla="*/ 257 w 257"/>
                <a:gd name="T13" fmla="*/ 89 h 359"/>
                <a:gd name="T14" fmla="*/ 181 w 257"/>
                <a:gd name="T15" fmla="*/ 0 h 359"/>
                <a:gd name="T16" fmla="*/ 55 w 257"/>
                <a:gd name="T17" fmla="*/ 121 h 359"/>
                <a:gd name="T18" fmla="*/ 1 w 257"/>
                <a:gd name="T19" fmla="*/ 336 h 359"/>
                <a:gd name="T20" fmla="*/ 1 w 257"/>
                <a:gd name="T21" fmla="*/ 336 h 359"/>
                <a:gd name="T22" fmla="*/ 122 w 257"/>
                <a:gd name="T23" fmla="*/ 235 h 359"/>
                <a:gd name="T24" fmla="*/ 76 w 257"/>
                <a:gd name="T25" fmla="*/ 187 h 359"/>
                <a:gd name="T26" fmla="*/ 80 w 257"/>
                <a:gd name="T27" fmla="*/ 167 h 359"/>
                <a:gd name="T28" fmla="*/ 113 w 257"/>
                <a:gd name="T29" fmla="*/ 64 h 359"/>
                <a:gd name="T30" fmla="*/ 180 w 257"/>
                <a:gd name="T31" fmla="*/ 12 h 359"/>
                <a:gd name="T32" fmla="*/ 218 w 257"/>
                <a:gd name="T33" fmla="*/ 66 h 359"/>
                <a:gd name="T34" fmla="*/ 187 w 257"/>
                <a:gd name="T35" fmla="*/ 184 h 359"/>
                <a:gd name="T36" fmla="*/ 122 w 257"/>
                <a:gd name="T37" fmla="*/ 23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359">
                  <a:moveTo>
                    <a:pt x="1" y="336"/>
                  </a:moveTo>
                  <a:cubicBezTo>
                    <a:pt x="0" y="342"/>
                    <a:pt x="0" y="343"/>
                    <a:pt x="0" y="345"/>
                  </a:cubicBezTo>
                  <a:cubicBezTo>
                    <a:pt x="0" y="353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7" y="343"/>
                    <a:pt x="54" y="270"/>
                    <a:pt x="69" y="211"/>
                  </a:cubicBezTo>
                  <a:cubicBezTo>
                    <a:pt x="80" y="233"/>
                    <a:pt x="97" y="247"/>
                    <a:pt x="123" y="247"/>
                  </a:cubicBezTo>
                  <a:cubicBezTo>
                    <a:pt x="187" y="247"/>
                    <a:pt x="257" y="171"/>
                    <a:pt x="257" y="89"/>
                  </a:cubicBezTo>
                  <a:cubicBezTo>
                    <a:pt x="257" y="31"/>
                    <a:pt x="221" y="0"/>
                    <a:pt x="181" y="0"/>
                  </a:cubicBezTo>
                  <a:cubicBezTo>
                    <a:pt x="129" y="0"/>
                    <a:pt x="71" y="55"/>
                    <a:pt x="55" y="121"/>
                  </a:cubicBezTo>
                  <a:lnTo>
                    <a:pt x="1" y="336"/>
                  </a:lnTo>
                  <a:lnTo>
                    <a:pt x="1" y="336"/>
                  </a:lnTo>
                  <a:close/>
                  <a:moveTo>
                    <a:pt x="122" y="235"/>
                  </a:moveTo>
                  <a:cubicBezTo>
                    <a:pt x="84" y="235"/>
                    <a:pt x="76" y="192"/>
                    <a:pt x="76" y="187"/>
                  </a:cubicBezTo>
                  <a:cubicBezTo>
                    <a:pt x="76" y="185"/>
                    <a:pt x="78" y="174"/>
                    <a:pt x="80" y="167"/>
                  </a:cubicBezTo>
                  <a:cubicBezTo>
                    <a:pt x="95" y="106"/>
                    <a:pt x="101" y="86"/>
                    <a:pt x="113" y="64"/>
                  </a:cubicBezTo>
                  <a:cubicBezTo>
                    <a:pt x="136" y="24"/>
                    <a:pt x="163" y="12"/>
                    <a:pt x="180" y="12"/>
                  </a:cubicBezTo>
                  <a:cubicBezTo>
                    <a:pt x="201" y="12"/>
                    <a:pt x="218" y="28"/>
                    <a:pt x="218" y="66"/>
                  </a:cubicBezTo>
                  <a:cubicBezTo>
                    <a:pt x="218" y="96"/>
                    <a:pt x="202" y="157"/>
                    <a:pt x="187" y="184"/>
                  </a:cubicBezTo>
                  <a:cubicBezTo>
                    <a:pt x="169" y="218"/>
                    <a:pt x="143" y="235"/>
                    <a:pt x="122" y="2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Rectangle 33">
              <a:extLst>
                <a:ext uri="{FF2B5EF4-FFF2-40B4-BE49-F238E27FC236}">
                  <a16:creationId xmlns:a16="http://schemas.microsoft.com/office/drawing/2014/main" id="{14CAD6DC-D77A-4DB1-BC18-14DB9743C601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562350" y="3460750"/>
              <a:ext cx="284163" cy="793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D754A954-5DD7-405F-8011-794630B49E7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570288" y="3535363"/>
              <a:ext cx="107950" cy="134937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78B3F3FE-58BB-41A1-9647-BD23E8708F59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751263" y="3489325"/>
              <a:ext cx="90488" cy="36512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8EE91D5-470D-4BCD-94EC-816232F7F838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3689350" y="3541713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B7D0524D-A586-43B5-9517-3AE2966C3EF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167" y="3613274"/>
            <a:ext cx="370345" cy="540000"/>
            <a:chOff x="2540000" y="2540000"/>
            <a:chExt cx="284163" cy="414338"/>
          </a:xfrm>
        </p:grpSpPr>
        <p:sp>
          <p:nvSpPr>
            <p:cNvPr id="79" name="Freeform 7 1 2">
              <a:extLst>
                <a:ext uri="{FF2B5EF4-FFF2-40B4-BE49-F238E27FC236}">
                  <a16:creationId xmlns:a16="http://schemas.microsoft.com/office/drawing/2014/main" id="{4A1331DE-539E-4150-9A6A-9C87D0B78364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49525" y="2540000"/>
              <a:ext cx="106363" cy="134938"/>
            </a:xfrm>
            <a:custGeom>
              <a:avLst/>
              <a:gdLst>
                <a:gd name="T0" fmla="*/ 231 w 288"/>
                <a:gd name="T1" fmla="*/ 205 h 402"/>
                <a:gd name="T2" fmla="*/ 161 w 288"/>
                <a:gd name="T3" fmla="*/ 141 h 402"/>
                <a:gd name="T4" fmla="*/ 49 w 288"/>
                <a:gd name="T5" fmla="*/ 192 h 402"/>
                <a:gd name="T6" fmla="*/ 0 w 288"/>
                <a:gd name="T7" fmla="*/ 305 h 402"/>
                <a:gd name="T8" fmla="*/ 101 w 288"/>
                <a:gd name="T9" fmla="*/ 402 h 402"/>
                <a:gd name="T10" fmla="*/ 288 w 288"/>
                <a:gd name="T11" fmla="*/ 141 h 402"/>
                <a:gd name="T12" fmla="*/ 170 w 288"/>
                <a:gd name="T13" fmla="*/ 0 h 402"/>
                <a:gd name="T14" fmla="*/ 65 w 288"/>
                <a:gd name="T15" fmla="*/ 86 h 402"/>
                <a:gd name="T16" fmla="*/ 86 w 288"/>
                <a:gd name="T17" fmla="*/ 105 h 402"/>
                <a:gd name="T18" fmla="*/ 116 w 288"/>
                <a:gd name="T19" fmla="*/ 76 h 402"/>
                <a:gd name="T20" fmla="*/ 90 w 288"/>
                <a:gd name="T21" fmla="*/ 57 h 402"/>
                <a:gd name="T22" fmla="*/ 169 w 288"/>
                <a:gd name="T23" fmla="*/ 13 h 402"/>
                <a:gd name="T24" fmla="*/ 247 w 288"/>
                <a:gd name="T25" fmla="*/ 112 h 402"/>
                <a:gd name="T26" fmla="*/ 232 w 288"/>
                <a:gd name="T27" fmla="*/ 205 h 402"/>
                <a:gd name="T28" fmla="*/ 231 w 288"/>
                <a:gd name="T29" fmla="*/ 205 h 402"/>
                <a:gd name="T30" fmla="*/ 102 w 288"/>
                <a:gd name="T31" fmla="*/ 387 h 402"/>
                <a:gd name="T32" fmla="*/ 42 w 288"/>
                <a:gd name="T33" fmla="*/ 325 h 402"/>
                <a:gd name="T34" fmla="*/ 78 w 288"/>
                <a:gd name="T35" fmla="*/ 202 h 402"/>
                <a:gd name="T36" fmla="*/ 161 w 288"/>
                <a:gd name="T37" fmla="*/ 153 h 402"/>
                <a:gd name="T38" fmla="*/ 222 w 288"/>
                <a:gd name="T39" fmla="*/ 225 h 402"/>
                <a:gd name="T40" fmla="*/ 102 w 288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02">
                  <a:moveTo>
                    <a:pt x="231" y="205"/>
                  </a:moveTo>
                  <a:cubicBezTo>
                    <a:pt x="226" y="172"/>
                    <a:pt x="204" y="141"/>
                    <a:pt x="161" y="141"/>
                  </a:cubicBezTo>
                  <a:cubicBezTo>
                    <a:pt x="128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8" y="219"/>
                    <a:pt x="288" y="141"/>
                  </a:cubicBezTo>
                  <a:cubicBezTo>
                    <a:pt x="288" y="54"/>
                    <a:pt x="237" y="0"/>
                    <a:pt x="170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70" y="105"/>
                    <a:pt x="86" y="105"/>
                  </a:cubicBezTo>
                  <a:cubicBezTo>
                    <a:pt x="104" y="105"/>
                    <a:pt x="116" y="89"/>
                    <a:pt x="116" y="76"/>
                  </a:cubicBezTo>
                  <a:cubicBezTo>
                    <a:pt x="116" y="57"/>
                    <a:pt x="99" y="57"/>
                    <a:pt x="90" y="57"/>
                  </a:cubicBezTo>
                  <a:cubicBezTo>
                    <a:pt x="114" y="17"/>
                    <a:pt x="153" y="13"/>
                    <a:pt x="169" y="13"/>
                  </a:cubicBezTo>
                  <a:cubicBezTo>
                    <a:pt x="208" y="13"/>
                    <a:pt x="247" y="42"/>
                    <a:pt x="247" y="112"/>
                  </a:cubicBezTo>
                  <a:cubicBezTo>
                    <a:pt x="247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1" y="153"/>
                  </a:cubicBezTo>
                  <a:cubicBezTo>
                    <a:pt x="220" y="153"/>
                    <a:pt x="222" y="214"/>
                    <a:pt x="222" y="225"/>
                  </a:cubicBezTo>
                  <a:cubicBezTo>
                    <a:pt x="222" y="264"/>
                    <a:pt x="187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8 1 2">
              <a:extLst>
                <a:ext uri="{FF2B5EF4-FFF2-40B4-BE49-F238E27FC236}">
                  <a16:creationId xmlns:a16="http://schemas.microsoft.com/office/drawing/2014/main" id="{3A782AE6-ABEE-46C8-94E5-CBFCBC04141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668588" y="2546350"/>
              <a:ext cx="147638" cy="123825"/>
            </a:xfrm>
            <a:custGeom>
              <a:avLst/>
              <a:gdLst>
                <a:gd name="T0" fmla="*/ 366 w 397"/>
                <a:gd name="T1" fmla="*/ 244 h 371"/>
                <a:gd name="T2" fmla="*/ 368 w 397"/>
                <a:gd name="T3" fmla="*/ 237 h 371"/>
                <a:gd name="T4" fmla="*/ 362 w 397"/>
                <a:gd name="T5" fmla="*/ 231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2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1 w 397"/>
                <a:gd name="T53" fmla="*/ 117 h 371"/>
                <a:gd name="T54" fmla="*/ 377 w 397"/>
                <a:gd name="T55" fmla="*/ 123 h 371"/>
                <a:gd name="T56" fmla="*/ 385 w 397"/>
                <a:gd name="T57" fmla="*/ 109 h 371"/>
                <a:gd name="T58" fmla="*/ 396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9 w 397"/>
                <a:gd name="T81" fmla="*/ 371 h 371"/>
                <a:gd name="T82" fmla="*/ 315 w 397"/>
                <a:gd name="T83" fmla="*/ 362 h 371"/>
                <a:gd name="T84" fmla="*/ 366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6" y="244"/>
                  </a:moveTo>
                  <a:cubicBezTo>
                    <a:pt x="367" y="241"/>
                    <a:pt x="368" y="238"/>
                    <a:pt x="368" y="237"/>
                  </a:cubicBezTo>
                  <a:cubicBezTo>
                    <a:pt x="368" y="236"/>
                    <a:pt x="368" y="231"/>
                    <a:pt x="362" y="231"/>
                  </a:cubicBezTo>
                  <a:cubicBezTo>
                    <a:pt x="357" y="231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8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2" y="106"/>
                  </a:cubicBezTo>
                  <a:cubicBezTo>
                    <a:pt x="277" y="106"/>
                    <a:pt x="276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9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1" y="114"/>
                    <a:pt x="371" y="117"/>
                  </a:cubicBezTo>
                  <a:cubicBezTo>
                    <a:pt x="371" y="119"/>
                    <a:pt x="372" y="123"/>
                    <a:pt x="377" y="123"/>
                  </a:cubicBezTo>
                  <a:cubicBezTo>
                    <a:pt x="383" y="123"/>
                    <a:pt x="384" y="120"/>
                    <a:pt x="385" y="109"/>
                  </a:cubicBezTo>
                  <a:lnTo>
                    <a:pt x="396" y="15"/>
                  </a:lnTo>
                  <a:cubicBezTo>
                    <a:pt x="397" y="0"/>
                    <a:pt x="395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9" y="371"/>
                  </a:lnTo>
                  <a:cubicBezTo>
                    <a:pt x="311" y="371"/>
                    <a:pt x="312" y="371"/>
                    <a:pt x="315" y="362"/>
                  </a:cubicBezTo>
                  <a:lnTo>
                    <a:pt x="366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Rectangle 9 1 2">
              <a:extLst>
                <a:ext uri="{FF2B5EF4-FFF2-40B4-BE49-F238E27FC236}">
                  <a16:creationId xmlns:a16="http://schemas.microsoft.com/office/drawing/2014/main" id="{DAF934B5-E130-49AE-A4F3-EEE5B3D02BEA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40000" y="2744788"/>
              <a:ext cx="284163" cy="7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10 1 2">
              <a:extLst>
                <a:ext uri="{FF2B5EF4-FFF2-40B4-BE49-F238E27FC236}">
                  <a16:creationId xmlns:a16="http://schemas.microsoft.com/office/drawing/2014/main" id="{0F25F615-A5FC-44B0-A0C3-4DFAD5771A7D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547938" y="2819400"/>
              <a:ext cx="107950" cy="134938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1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1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7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0"/>
                    <a:pt x="65" y="86"/>
                  </a:cubicBezTo>
                  <a:cubicBezTo>
                    <a:pt x="65" y="93"/>
                    <a:pt x="69" y="105"/>
                    <a:pt x="85" y="105"/>
                  </a:cubicBezTo>
                  <a:cubicBezTo>
                    <a:pt x="103" y="105"/>
                    <a:pt x="115" y="88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6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1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0"/>
                    <a:pt x="55" y="234"/>
                    <a:pt x="78" y="201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11 1 2">
              <a:extLst>
                <a:ext uri="{FF2B5EF4-FFF2-40B4-BE49-F238E27FC236}">
                  <a16:creationId xmlns:a16="http://schemas.microsoft.com/office/drawing/2014/main" id="{17E9E0B7-221C-4A91-AF90-1D521F54994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728913" y="2773363"/>
              <a:ext cx="90488" cy="36513"/>
            </a:xfrm>
            <a:custGeom>
              <a:avLst/>
              <a:gdLst>
                <a:gd name="T0" fmla="*/ 194 w 242"/>
                <a:gd name="T1" fmla="*/ 65 h 108"/>
                <a:gd name="T2" fmla="*/ 169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5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4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7" y="72"/>
                    <a:pt x="169" y="87"/>
                    <a:pt x="169" y="97"/>
                  </a:cubicBezTo>
                  <a:cubicBezTo>
                    <a:pt x="169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2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5" y="43"/>
                  </a:cubicBezTo>
                  <a:cubicBezTo>
                    <a:pt x="223" y="35"/>
                    <a:pt x="217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4" y="0"/>
                    <a:pt x="190" y="7"/>
                    <a:pt x="190" y="11"/>
                  </a:cubicBezTo>
                  <a:cubicBezTo>
                    <a:pt x="190" y="14"/>
                    <a:pt x="195" y="31"/>
                    <a:pt x="204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12 1 2">
              <a:extLst>
                <a:ext uri="{FF2B5EF4-FFF2-40B4-BE49-F238E27FC236}">
                  <a16:creationId xmlns:a16="http://schemas.microsoft.com/office/drawing/2014/main" id="{C59859C6-4E67-47CB-AB2E-5C10DF62DD92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67000" y="2825750"/>
              <a:ext cx="146050" cy="123825"/>
            </a:xfrm>
            <a:custGeom>
              <a:avLst/>
              <a:gdLst>
                <a:gd name="T0" fmla="*/ 65 w 390"/>
                <a:gd name="T1" fmla="*/ 330 h 373"/>
                <a:gd name="T2" fmla="*/ 15 w 390"/>
                <a:gd name="T3" fmla="*/ 356 h 373"/>
                <a:gd name="T4" fmla="*/ 0 w 390"/>
                <a:gd name="T5" fmla="*/ 367 h 373"/>
                <a:gd name="T6" fmla="*/ 15 w 390"/>
                <a:gd name="T7" fmla="*/ 373 h 373"/>
                <a:gd name="T8" fmla="*/ 210 w 390"/>
                <a:gd name="T9" fmla="*/ 373 h 373"/>
                <a:gd name="T10" fmla="*/ 361 w 390"/>
                <a:gd name="T11" fmla="*/ 255 h 373"/>
                <a:gd name="T12" fmla="*/ 276 w 390"/>
                <a:gd name="T13" fmla="*/ 178 h 373"/>
                <a:gd name="T14" fmla="*/ 390 w 390"/>
                <a:gd name="T15" fmla="*/ 76 h 373"/>
                <a:gd name="T16" fmla="*/ 289 w 390"/>
                <a:gd name="T17" fmla="*/ 0 h 373"/>
                <a:gd name="T18" fmla="*/ 105 w 390"/>
                <a:gd name="T19" fmla="*/ 0 h 373"/>
                <a:gd name="T20" fmla="*/ 89 w 390"/>
                <a:gd name="T21" fmla="*/ 11 h 373"/>
                <a:gd name="T22" fmla="*/ 105 w 390"/>
                <a:gd name="T23" fmla="*/ 17 h 373"/>
                <a:gd name="T24" fmla="*/ 125 w 390"/>
                <a:gd name="T25" fmla="*/ 18 h 373"/>
                <a:gd name="T26" fmla="*/ 140 w 390"/>
                <a:gd name="T27" fmla="*/ 27 h 373"/>
                <a:gd name="T28" fmla="*/ 138 w 390"/>
                <a:gd name="T29" fmla="*/ 38 h 373"/>
                <a:gd name="T30" fmla="*/ 65 w 390"/>
                <a:gd name="T31" fmla="*/ 330 h 373"/>
                <a:gd name="T32" fmla="*/ 147 w 390"/>
                <a:gd name="T33" fmla="*/ 173 h 373"/>
                <a:gd name="T34" fmla="*/ 181 w 390"/>
                <a:gd name="T35" fmla="*/ 38 h 373"/>
                <a:gd name="T36" fmla="*/ 210 w 390"/>
                <a:gd name="T37" fmla="*/ 17 h 373"/>
                <a:gd name="T38" fmla="*/ 281 w 390"/>
                <a:gd name="T39" fmla="*/ 17 h 373"/>
                <a:gd name="T40" fmla="*/ 340 w 390"/>
                <a:gd name="T41" fmla="*/ 74 h 373"/>
                <a:gd name="T42" fmla="*/ 227 w 390"/>
                <a:gd name="T43" fmla="*/ 173 h 373"/>
                <a:gd name="T44" fmla="*/ 147 w 390"/>
                <a:gd name="T45" fmla="*/ 173 h 373"/>
                <a:gd name="T46" fmla="*/ 123 w 390"/>
                <a:gd name="T47" fmla="*/ 356 h 373"/>
                <a:gd name="T48" fmla="*/ 111 w 390"/>
                <a:gd name="T49" fmla="*/ 356 h 373"/>
                <a:gd name="T50" fmla="*/ 103 w 390"/>
                <a:gd name="T51" fmla="*/ 350 h 373"/>
                <a:gd name="T52" fmla="*/ 106 w 390"/>
                <a:gd name="T53" fmla="*/ 338 h 373"/>
                <a:gd name="T54" fmla="*/ 144 w 390"/>
                <a:gd name="T55" fmla="*/ 185 h 373"/>
                <a:gd name="T56" fmla="*/ 247 w 390"/>
                <a:gd name="T57" fmla="*/ 185 h 373"/>
                <a:gd name="T58" fmla="*/ 310 w 390"/>
                <a:gd name="T59" fmla="*/ 249 h 373"/>
                <a:gd name="T60" fmla="*/ 197 w 390"/>
                <a:gd name="T61" fmla="*/ 356 h 373"/>
                <a:gd name="T62" fmla="*/ 123 w 390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0" h="373">
                  <a:moveTo>
                    <a:pt x="65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6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10" y="373"/>
                  </a:lnTo>
                  <a:cubicBezTo>
                    <a:pt x="296" y="373"/>
                    <a:pt x="361" y="309"/>
                    <a:pt x="361" y="255"/>
                  </a:cubicBezTo>
                  <a:cubicBezTo>
                    <a:pt x="361" y="216"/>
                    <a:pt x="329" y="184"/>
                    <a:pt x="276" y="178"/>
                  </a:cubicBezTo>
                  <a:cubicBezTo>
                    <a:pt x="333" y="168"/>
                    <a:pt x="390" y="128"/>
                    <a:pt x="390" y="76"/>
                  </a:cubicBezTo>
                  <a:cubicBezTo>
                    <a:pt x="390" y="35"/>
                    <a:pt x="354" y="0"/>
                    <a:pt x="289" y="0"/>
                  </a:cubicBezTo>
                  <a:lnTo>
                    <a:pt x="105" y="0"/>
                  </a:lnTo>
                  <a:cubicBezTo>
                    <a:pt x="95" y="0"/>
                    <a:pt x="89" y="0"/>
                    <a:pt x="89" y="11"/>
                  </a:cubicBezTo>
                  <a:cubicBezTo>
                    <a:pt x="89" y="17"/>
                    <a:pt x="94" y="17"/>
                    <a:pt x="105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20"/>
                    <a:pt x="140" y="20"/>
                    <a:pt x="140" y="27"/>
                  </a:cubicBezTo>
                  <a:cubicBezTo>
                    <a:pt x="140" y="29"/>
                    <a:pt x="139" y="31"/>
                    <a:pt x="138" y="38"/>
                  </a:cubicBezTo>
                  <a:lnTo>
                    <a:pt x="65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6" y="19"/>
                    <a:pt x="187" y="17"/>
                    <a:pt x="210" y="17"/>
                  </a:cubicBezTo>
                  <a:lnTo>
                    <a:pt x="281" y="17"/>
                  </a:lnTo>
                  <a:cubicBezTo>
                    <a:pt x="329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7" y="173"/>
                  </a:cubicBezTo>
                  <a:lnTo>
                    <a:pt x="147" y="173"/>
                  </a:lnTo>
                  <a:close/>
                  <a:moveTo>
                    <a:pt x="123" y="356"/>
                  </a:moveTo>
                  <a:cubicBezTo>
                    <a:pt x="115" y="356"/>
                    <a:pt x="114" y="356"/>
                    <a:pt x="111" y="356"/>
                  </a:cubicBezTo>
                  <a:cubicBezTo>
                    <a:pt x="105" y="355"/>
                    <a:pt x="103" y="354"/>
                    <a:pt x="103" y="350"/>
                  </a:cubicBezTo>
                  <a:cubicBezTo>
                    <a:pt x="103" y="348"/>
                    <a:pt x="103" y="347"/>
                    <a:pt x="106" y="338"/>
                  </a:cubicBezTo>
                  <a:lnTo>
                    <a:pt x="144" y="185"/>
                  </a:lnTo>
                  <a:lnTo>
                    <a:pt x="247" y="185"/>
                  </a:lnTo>
                  <a:cubicBezTo>
                    <a:pt x="299" y="185"/>
                    <a:pt x="310" y="226"/>
                    <a:pt x="310" y="249"/>
                  </a:cubicBezTo>
                  <a:cubicBezTo>
                    <a:pt x="310" y="303"/>
                    <a:pt x="261" y="356"/>
                    <a:pt x="197" y="356"/>
                  </a:cubicBezTo>
                  <a:lnTo>
                    <a:pt x="123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7FEF2F36-ED7D-47A0-89B8-835E3E4D4D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89731" y="4334249"/>
            <a:ext cx="630237" cy="625475"/>
            <a:chOff x="395288" y="4829175"/>
            <a:chExt cx="630237" cy="625475"/>
          </a:xfrm>
        </p:grpSpPr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611E09F8-A267-4F8B-ACA4-0318E33F27A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9889B78-9054-4604-B74F-DBD173C7794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5DEE57AE-A98D-4EB8-95CB-412E26166B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DEEDD60B-AAE4-4D93-B1AB-B6A5881B4B97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6846280B-316C-453A-A887-87E5FE955B86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DF09C3F3-F20B-48ED-B39A-4FF0957CA95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FF6F99BC-5D5D-4D08-A477-0933C447F0B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958E69C1-FD06-4A54-93D6-02F2242B1D1A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AB8AA1DA-0BA2-4F18-88F7-D8D498D0975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5E39EE4-13DA-4D95-BABE-4977CBB17A56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AAF6ADE-94DA-410D-95ED-AA76888F8BC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96875" y="5101155"/>
            <a:ext cx="676275" cy="579438"/>
            <a:chOff x="396875" y="5429250"/>
            <a:chExt cx="676275" cy="579438"/>
          </a:xfrm>
        </p:grpSpPr>
        <p:sp>
          <p:nvSpPr>
            <p:cNvPr id="158" name="Freeform 75">
              <a:extLst>
                <a:ext uri="{FF2B5EF4-FFF2-40B4-BE49-F238E27FC236}">
                  <a16:creationId xmlns:a16="http://schemas.microsoft.com/office/drawing/2014/main" id="{8D494040-722A-4A4A-9C0D-60C65F7D282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76">
              <a:extLst>
                <a:ext uri="{FF2B5EF4-FFF2-40B4-BE49-F238E27FC236}">
                  <a16:creationId xmlns:a16="http://schemas.microsoft.com/office/drawing/2014/main" id="{9C1D3218-1E9E-4203-B361-CBF3F52FA9E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77">
              <a:extLst>
                <a:ext uri="{FF2B5EF4-FFF2-40B4-BE49-F238E27FC236}">
                  <a16:creationId xmlns:a16="http://schemas.microsoft.com/office/drawing/2014/main" id="{CD34090A-F07C-40CB-A118-D58CB0303ED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78">
              <a:extLst>
                <a:ext uri="{FF2B5EF4-FFF2-40B4-BE49-F238E27FC236}">
                  <a16:creationId xmlns:a16="http://schemas.microsoft.com/office/drawing/2014/main" id="{21E168FA-C760-4748-AEA8-B5D54B5F3F0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79">
              <a:extLst>
                <a:ext uri="{FF2B5EF4-FFF2-40B4-BE49-F238E27FC236}">
                  <a16:creationId xmlns:a16="http://schemas.microsoft.com/office/drawing/2014/main" id="{FAE70D66-A181-48AC-9439-95E30705318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80">
              <a:extLst>
                <a:ext uri="{FF2B5EF4-FFF2-40B4-BE49-F238E27FC236}">
                  <a16:creationId xmlns:a16="http://schemas.microsoft.com/office/drawing/2014/main" id="{9097A29C-F678-4F08-B298-E9178716B3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42A7C508-69D8-4651-87A8-15A2157C2715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82">
              <a:extLst>
                <a:ext uri="{FF2B5EF4-FFF2-40B4-BE49-F238E27FC236}">
                  <a16:creationId xmlns:a16="http://schemas.microsoft.com/office/drawing/2014/main" id="{3FDDE6B6-7C83-4561-9714-F6D6A75141C1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7C933E3E-4BBC-4D9C-8537-85D656AA384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84">
              <a:extLst>
                <a:ext uri="{FF2B5EF4-FFF2-40B4-BE49-F238E27FC236}">
                  <a16:creationId xmlns:a16="http://schemas.microsoft.com/office/drawing/2014/main" id="{3214F395-2A64-4CC6-A22D-837D196DBEC2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55" name="Right Arrow 14">
            <a:extLst>
              <a:ext uri="{FF2B5EF4-FFF2-40B4-BE49-F238E27FC236}">
                <a16:creationId xmlns:a16="http://schemas.microsoft.com/office/drawing/2014/main" id="{6A429462-2422-41E8-A881-EA7572D76E87}"/>
              </a:ext>
            </a:extLst>
          </p:cNvPr>
          <p:cNvSpPr/>
          <p:nvPr/>
        </p:nvSpPr>
        <p:spPr>
          <a:xfrm>
            <a:off x="3205269" y="316226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5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90762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Quantenchemische Berechnung von Molekülen im Magnetfeld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Experimentelle NMR- und VCD-Spektren üblicherweise in Lösung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        Einbeziehung von Umgebungseffekten notwendig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Moleküle mit schweren Elementen (Z &gt; 36)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Berücksichtigung skalar-relativistischer Effekte wünschenswert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4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Berechnung magnetischer Eigenschaften von großen Molekülen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/>
              <a:t>        </a:t>
            </a:r>
            <a:r>
              <a:rPr lang="de-DE" sz="1800" noProof="0" dirty="0"/>
              <a:t>Effiziente Methoden erforderlich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800" noProof="0" dirty="0"/>
              <a:t>Möglich durch Implementierung von: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 err="1"/>
              <a:t>Conductor</a:t>
            </a:r>
            <a:r>
              <a:rPr lang="de-DE" sz="1800" i="1" noProof="0" dirty="0"/>
              <a:t>-like Screening Model </a:t>
            </a:r>
            <a:r>
              <a:rPr lang="de-DE" sz="1800" noProof="0" dirty="0"/>
              <a:t>(COSMO)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i="1" noProof="0" dirty="0"/>
              <a:t>Effektive Core Potentials </a:t>
            </a:r>
            <a:r>
              <a:rPr lang="de-DE" sz="1800" noProof="0" dirty="0"/>
              <a:t>(ECPs)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Näherungsverfahren für zeitbestimmende Schritte, </a:t>
            </a:r>
            <a:br>
              <a:rPr lang="de-DE" sz="1800" noProof="0" dirty="0"/>
            </a:br>
            <a:r>
              <a:rPr lang="de-DE" sz="1800" noProof="0" dirty="0"/>
              <a:t>Programmoptimierung und -</a:t>
            </a:r>
            <a:r>
              <a:rPr lang="de-DE" sz="1800" noProof="0" dirty="0" err="1"/>
              <a:t>parallelisierung</a:t>
            </a: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5" name="Right Arrow 14">
            <a:extLst>
              <a:ext uri="{FF2B5EF4-FFF2-40B4-BE49-F238E27FC236}">
                <a16:creationId xmlns:a16="http://schemas.microsoft.com/office/drawing/2014/main" id="{4DDD2C70-C33C-494B-91AA-12CC01D5B5B1}"/>
              </a:ext>
            </a:extLst>
          </p:cNvPr>
          <p:cNvSpPr/>
          <p:nvPr/>
        </p:nvSpPr>
        <p:spPr>
          <a:xfrm>
            <a:off x="405765" y="1685568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ight Arrow 14">
            <a:extLst>
              <a:ext uri="{FF2B5EF4-FFF2-40B4-BE49-F238E27FC236}">
                <a16:creationId xmlns:a16="http://schemas.microsoft.com/office/drawing/2014/main" id="{FEB6C854-B07C-458A-8421-22185552DB9B}"/>
              </a:ext>
            </a:extLst>
          </p:cNvPr>
          <p:cNvSpPr/>
          <p:nvPr/>
        </p:nvSpPr>
        <p:spPr>
          <a:xfrm>
            <a:off x="405765" y="2750448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ght Arrow 14">
            <a:extLst>
              <a:ext uri="{FF2B5EF4-FFF2-40B4-BE49-F238E27FC236}">
                <a16:creationId xmlns:a16="http://schemas.microsoft.com/office/drawing/2014/main" id="{4DCC3305-D2BE-4CF9-92B7-061B1A92764C}"/>
              </a:ext>
            </a:extLst>
          </p:cNvPr>
          <p:cNvSpPr/>
          <p:nvPr/>
        </p:nvSpPr>
        <p:spPr>
          <a:xfrm>
            <a:off x="405765" y="3802782"/>
            <a:ext cx="384433" cy="152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7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Funktionalitätserweiterungen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pPr marL="0" indent="0">
              <a:buNone/>
            </a:pPr>
            <a:r>
              <a:rPr lang="de-DE" sz="1600" i="1" noProof="0" dirty="0" err="1"/>
              <a:t>Vibrational-Circular</a:t>
            </a:r>
            <a:r>
              <a:rPr lang="de-DE" sz="1600" i="1" dirty="0"/>
              <a:t>-</a:t>
            </a:r>
            <a:r>
              <a:rPr lang="de-DE" sz="1600" i="1" dirty="0" err="1"/>
              <a:t>Dichroism</a:t>
            </a:r>
            <a:r>
              <a:rPr lang="de-DE" sz="1600" i="1" dirty="0"/>
              <a:t>-</a:t>
            </a:r>
            <a:r>
              <a:rPr lang="de-DE" sz="1600" dirty="0"/>
              <a:t>(VCD-)Spektren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VCD-Intensitäten:</a:t>
            </a:r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noProof="0" dirty="0"/>
          </a:p>
          <a:p>
            <a:pPr marL="0" indent="0">
              <a:buNone/>
            </a:pPr>
            <a:r>
              <a:rPr lang="de-DE" sz="1600" dirty="0"/>
              <a:t>			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		        </a:t>
            </a:r>
            <a:r>
              <a:rPr lang="de-DE" sz="1600" dirty="0" err="1"/>
              <a:t>Cryptophan</a:t>
            </a:r>
            <a:r>
              <a:rPr lang="de-DE" sz="1600" dirty="0"/>
              <a:t>-A (CPA)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100" dirty="0"/>
              <a:t>(a) simulierte CPA-VCD Spektren K. Reiter, M. Kühn, F. Weigend, </a:t>
            </a:r>
            <a:r>
              <a:rPr lang="de-DE" sz="1100" i="1" dirty="0"/>
              <a:t>J. Chem. Phys. </a:t>
            </a:r>
            <a:r>
              <a:rPr lang="de-DE" sz="1100" b="1" dirty="0"/>
              <a:t>146</a:t>
            </a:r>
            <a:r>
              <a:rPr lang="de-DE" sz="1100" dirty="0"/>
              <a:t>, 054102 (2017).</a:t>
            </a:r>
          </a:p>
          <a:p>
            <a:pPr marL="0" indent="0">
              <a:buNone/>
            </a:pPr>
            <a:r>
              <a:rPr lang="de-DE" sz="1100" dirty="0"/>
              <a:t>(b) experimentelles CPA-VCD Spektrum: T. </a:t>
            </a:r>
            <a:r>
              <a:rPr lang="de-DE" sz="1100" dirty="0" err="1"/>
              <a:t>Brotin</a:t>
            </a:r>
            <a:r>
              <a:rPr lang="de-DE" sz="1100" dirty="0"/>
              <a:t>, D. </a:t>
            </a:r>
            <a:r>
              <a:rPr lang="de-DE" sz="1100" dirty="0" err="1"/>
              <a:t>Cavagnat</a:t>
            </a:r>
            <a:r>
              <a:rPr lang="de-DE" sz="1100" dirty="0"/>
              <a:t>, J.-P. </a:t>
            </a:r>
            <a:r>
              <a:rPr lang="de-DE" sz="1100" dirty="0" err="1"/>
              <a:t>Dutasta</a:t>
            </a:r>
            <a:r>
              <a:rPr lang="de-DE" sz="1100" dirty="0"/>
              <a:t>, T. </a:t>
            </a:r>
            <a:r>
              <a:rPr lang="de-DE" sz="1100" dirty="0" err="1"/>
              <a:t>Buffeteau</a:t>
            </a:r>
            <a:r>
              <a:rPr lang="de-DE" sz="1100" dirty="0"/>
              <a:t>, </a:t>
            </a:r>
            <a:r>
              <a:rPr lang="de-DE" sz="1100" i="1" dirty="0"/>
              <a:t>J. Am. Chem. </a:t>
            </a:r>
            <a:r>
              <a:rPr lang="de-DE" sz="1100" i="1" dirty="0" err="1"/>
              <a:t>Soc</a:t>
            </a:r>
            <a:r>
              <a:rPr lang="de-DE" sz="1100" i="1" dirty="0"/>
              <a:t>. </a:t>
            </a:r>
            <a:r>
              <a:rPr lang="de-DE" sz="1100" b="1" dirty="0"/>
              <a:t>128</a:t>
            </a:r>
            <a:r>
              <a:rPr lang="de-DE" sz="1100" dirty="0"/>
              <a:t>, 5533 (2006).</a:t>
            </a:r>
            <a:endParaRPr lang="de-DE" sz="1100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ABC709-BAEF-4F93-98FD-1CCC7F14241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98563"/>
            <a:ext cx="3024584" cy="45624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E00F2F-0B7F-4074-9265-A2F35B1AD6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0525" y="2290310"/>
            <a:ext cx="2783018" cy="34203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2E1AD0-5D09-49B7-B103-FC12DEADF1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03" y="3038073"/>
            <a:ext cx="2073392" cy="162207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5C55B44-1AED-4E6D-AA47-085F94002C1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88024" y="1025955"/>
            <a:ext cx="676275" cy="579438"/>
            <a:chOff x="396875" y="5429250"/>
            <a:chExt cx="676275" cy="579438"/>
          </a:xfrm>
        </p:grpSpPr>
        <p:sp>
          <p:nvSpPr>
            <p:cNvPr id="10" name="Freeform 75 1">
              <a:extLst>
                <a:ext uri="{FF2B5EF4-FFF2-40B4-BE49-F238E27FC236}">
                  <a16:creationId xmlns:a16="http://schemas.microsoft.com/office/drawing/2014/main" id="{36EC5A06-F76A-4FE3-87C6-E5012B8BA7B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20700" y="5461000"/>
              <a:ext cx="130175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1 h 403"/>
                <a:gd name="T4" fmla="*/ 49 w 287"/>
                <a:gd name="T5" fmla="*/ 192 h 403"/>
                <a:gd name="T6" fmla="*/ 0 w 287"/>
                <a:gd name="T7" fmla="*/ 305 h 403"/>
                <a:gd name="T8" fmla="*/ 100 w 287"/>
                <a:gd name="T9" fmla="*/ 403 h 403"/>
                <a:gd name="T10" fmla="*/ 287 w 287"/>
                <a:gd name="T11" fmla="*/ 141 h 403"/>
                <a:gd name="T12" fmla="*/ 169 w 287"/>
                <a:gd name="T13" fmla="*/ 0 h 403"/>
                <a:gd name="T14" fmla="*/ 65 w 287"/>
                <a:gd name="T15" fmla="*/ 86 h 403"/>
                <a:gd name="T16" fmla="*/ 86 w 287"/>
                <a:gd name="T17" fmla="*/ 105 h 403"/>
                <a:gd name="T18" fmla="*/ 115 w 287"/>
                <a:gd name="T19" fmla="*/ 76 h 403"/>
                <a:gd name="T20" fmla="*/ 90 w 287"/>
                <a:gd name="T21" fmla="*/ 57 h 403"/>
                <a:gd name="T22" fmla="*/ 168 w 287"/>
                <a:gd name="T23" fmla="*/ 13 h 403"/>
                <a:gd name="T24" fmla="*/ 246 w 287"/>
                <a:gd name="T25" fmla="*/ 112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7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3 h 403"/>
                <a:gd name="T38" fmla="*/ 221 w 287"/>
                <a:gd name="T39" fmla="*/ 225 h 403"/>
                <a:gd name="T40" fmla="*/ 102 w 287"/>
                <a:gd name="T41" fmla="*/ 38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3"/>
                    <a:pt x="100" y="403"/>
                  </a:cubicBezTo>
                  <a:cubicBezTo>
                    <a:pt x="230" y="403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8" y="57"/>
                    <a:pt x="90" y="57"/>
                  </a:cubicBezTo>
                  <a:cubicBezTo>
                    <a:pt x="114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4"/>
                    <a:pt x="243" y="161"/>
                    <a:pt x="231" y="206"/>
                  </a:cubicBezTo>
                  <a:lnTo>
                    <a:pt x="231" y="206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6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1"/>
                    <a:pt x="127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5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76 1">
              <a:extLst>
                <a:ext uri="{FF2B5EF4-FFF2-40B4-BE49-F238E27FC236}">
                  <a16:creationId xmlns:a16="http://schemas.microsoft.com/office/drawing/2014/main" id="{E710FC22-7639-4B77-B90B-6EEB999930C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65163" y="5429250"/>
              <a:ext cx="76200" cy="117475"/>
            </a:xfrm>
            <a:custGeom>
              <a:avLst/>
              <a:gdLst>
                <a:gd name="T0" fmla="*/ 92 w 169"/>
                <a:gd name="T1" fmla="*/ 184 h 265"/>
                <a:gd name="T2" fmla="*/ 121 w 169"/>
                <a:gd name="T3" fmla="*/ 159 h 265"/>
                <a:gd name="T4" fmla="*/ 169 w 169"/>
                <a:gd name="T5" fmla="*/ 78 h 265"/>
                <a:gd name="T6" fmla="*/ 80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3 h 265"/>
                <a:gd name="T16" fmla="*/ 75 w 169"/>
                <a:gd name="T17" fmla="*/ 14 h 265"/>
                <a:gd name="T18" fmla="*/ 131 w 169"/>
                <a:gd name="T19" fmla="*/ 78 h 265"/>
                <a:gd name="T20" fmla="*/ 55 w 169"/>
                <a:gd name="T21" fmla="*/ 198 h 265"/>
                <a:gd name="T22" fmla="*/ 5 w 169"/>
                <a:gd name="T23" fmla="*/ 250 h 265"/>
                <a:gd name="T24" fmla="*/ 0 w 169"/>
                <a:gd name="T25" fmla="*/ 265 h 265"/>
                <a:gd name="T26" fmla="*/ 158 w 169"/>
                <a:gd name="T27" fmla="*/ 265 h 265"/>
                <a:gd name="T28" fmla="*/ 169 w 169"/>
                <a:gd name="T29" fmla="*/ 194 h 265"/>
                <a:gd name="T30" fmla="*/ 157 w 169"/>
                <a:gd name="T31" fmla="*/ 194 h 265"/>
                <a:gd name="T32" fmla="*/ 148 w 169"/>
                <a:gd name="T33" fmla="*/ 229 h 265"/>
                <a:gd name="T34" fmla="*/ 109 w 169"/>
                <a:gd name="T35" fmla="*/ 233 h 265"/>
                <a:gd name="T36" fmla="*/ 38 w 169"/>
                <a:gd name="T37" fmla="*/ 233 h 265"/>
                <a:gd name="T38" fmla="*/ 92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2" y="184"/>
                  </a:moveTo>
                  <a:cubicBezTo>
                    <a:pt x="98" y="178"/>
                    <a:pt x="115" y="165"/>
                    <a:pt x="121" y="159"/>
                  </a:cubicBezTo>
                  <a:cubicBezTo>
                    <a:pt x="146" y="137"/>
                    <a:pt x="169" y="115"/>
                    <a:pt x="169" y="78"/>
                  </a:cubicBezTo>
                  <a:cubicBezTo>
                    <a:pt x="169" y="31"/>
                    <a:pt x="129" y="0"/>
                    <a:pt x="80" y="0"/>
                  </a:cubicBezTo>
                  <a:cubicBezTo>
                    <a:pt x="32" y="0"/>
                    <a:pt x="0" y="37"/>
                    <a:pt x="0" y="72"/>
                  </a:cubicBezTo>
                  <a:cubicBezTo>
                    <a:pt x="0" y="92"/>
                    <a:pt x="16" y="94"/>
                    <a:pt x="21" y="94"/>
                  </a:cubicBezTo>
                  <a:cubicBezTo>
                    <a:pt x="30" y="94"/>
                    <a:pt x="42" y="88"/>
                    <a:pt x="42" y="73"/>
                  </a:cubicBezTo>
                  <a:cubicBezTo>
                    <a:pt x="42" y="53"/>
                    <a:pt x="22" y="53"/>
                    <a:pt x="17" y="53"/>
                  </a:cubicBezTo>
                  <a:cubicBezTo>
                    <a:pt x="29" y="23"/>
                    <a:pt x="56" y="14"/>
                    <a:pt x="75" y="14"/>
                  </a:cubicBezTo>
                  <a:cubicBezTo>
                    <a:pt x="112" y="14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5" y="250"/>
                  </a:lnTo>
                  <a:cubicBezTo>
                    <a:pt x="0" y="255"/>
                    <a:pt x="0" y="255"/>
                    <a:pt x="0" y="265"/>
                  </a:cubicBezTo>
                  <a:lnTo>
                    <a:pt x="158" y="265"/>
                  </a:lnTo>
                  <a:lnTo>
                    <a:pt x="169" y="194"/>
                  </a:lnTo>
                  <a:lnTo>
                    <a:pt x="157" y="194"/>
                  </a:lnTo>
                  <a:cubicBezTo>
                    <a:pt x="156" y="202"/>
                    <a:pt x="153" y="222"/>
                    <a:pt x="148" y="229"/>
                  </a:cubicBezTo>
                  <a:cubicBezTo>
                    <a:pt x="145" y="233"/>
                    <a:pt x="115" y="233"/>
                    <a:pt x="109" y="233"/>
                  </a:cubicBezTo>
                  <a:lnTo>
                    <a:pt x="38" y="233"/>
                  </a:lnTo>
                  <a:lnTo>
                    <a:pt x="92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77 1">
              <a:extLst>
                <a:ext uri="{FF2B5EF4-FFF2-40B4-BE49-F238E27FC236}">
                  <a16:creationId xmlns:a16="http://schemas.microsoft.com/office/drawing/2014/main" id="{A961EF5B-CF42-44F1-A7C0-BB3AB8CA83E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771525" y="5470525"/>
              <a:ext cx="179388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7 h 371"/>
                <a:gd name="T4" fmla="*/ 361 w 397"/>
                <a:gd name="T5" fmla="*/ 231 h 371"/>
                <a:gd name="T6" fmla="*/ 354 w 397"/>
                <a:gd name="T7" fmla="*/ 237 h 371"/>
                <a:gd name="T8" fmla="*/ 205 w 397"/>
                <a:gd name="T9" fmla="*/ 355 h 371"/>
                <a:gd name="T10" fmla="*/ 125 w 397"/>
                <a:gd name="T11" fmla="*/ 355 h 371"/>
                <a:gd name="T12" fmla="*/ 113 w 397"/>
                <a:gd name="T13" fmla="*/ 354 h 371"/>
                <a:gd name="T14" fmla="*/ 106 w 397"/>
                <a:gd name="T15" fmla="*/ 349 h 371"/>
                <a:gd name="T16" fmla="*/ 109 w 397"/>
                <a:gd name="T17" fmla="*/ 336 h 371"/>
                <a:gd name="T18" fmla="*/ 146 w 397"/>
                <a:gd name="T19" fmla="*/ 187 h 371"/>
                <a:gd name="T20" fmla="*/ 200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1 w 397"/>
                <a:gd name="T27" fmla="*/ 245 h 371"/>
                <a:gd name="T28" fmla="*/ 248 w 397"/>
                <a:gd name="T29" fmla="*/ 251 h 371"/>
                <a:gd name="T30" fmla="*/ 256 w 397"/>
                <a:gd name="T31" fmla="*/ 240 h 371"/>
                <a:gd name="T32" fmla="*/ 287 w 397"/>
                <a:gd name="T33" fmla="*/ 112 h 371"/>
                <a:gd name="T34" fmla="*/ 281 w 397"/>
                <a:gd name="T35" fmla="*/ 106 h 371"/>
                <a:gd name="T36" fmla="*/ 273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3 w 397"/>
                <a:gd name="T43" fmla="*/ 39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0 w 397"/>
                <a:gd name="T51" fmla="*/ 107 h 371"/>
                <a:gd name="T52" fmla="*/ 370 w 397"/>
                <a:gd name="T53" fmla="*/ 117 h 371"/>
                <a:gd name="T54" fmla="*/ 376 w 397"/>
                <a:gd name="T55" fmla="*/ 123 h 371"/>
                <a:gd name="T56" fmla="*/ 384 w 397"/>
                <a:gd name="T57" fmla="*/ 110 h 371"/>
                <a:gd name="T58" fmla="*/ 395 w 397"/>
                <a:gd name="T59" fmla="*/ 15 h 371"/>
                <a:gd name="T60" fmla="*/ 380 w 397"/>
                <a:gd name="T61" fmla="*/ 0 h 371"/>
                <a:gd name="T62" fmla="*/ 105 w 397"/>
                <a:gd name="T63" fmla="*/ 0 h 371"/>
                <a:gd name="T64" fmla="*/ 88 w 397"/>
                <a:gd name="T65" fmla="*/ 11 h 371"/>
                <a:gd name="T66" fmla="*/ 104 w 397"/>
                <a:gd name="T67" fmla="*/ 17 h 371"/>
                <a:gd name="T68" fmla="*/ 139 w 397"/>
                <a:gd name="T69" fmla="*/ 27 h 371"/>
                <a:gd name="T70" fmla="*/ 136 w 397"/>
                <a:gd name="T71" fmla="*/ 40 h 371"/>
                <a:gd name="T72" fmla="*/ 64 w 397"/>
                <a:gd name="T73" fmla="*/ 329 h 371"/>
                <a:gd name="T74" fmla="*/ 15 w 397"/>
                <a:gd name="T75" fmla="*/ 355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6" y="242"/>
                    <a:pt x="368" y="238"/>
                    <a:pt x="368" y="237"/>
                  </a:cubicBezTo>
                  <a:cubicBezTo>
                    <a:pt x="368" y="236"/>
                    <a:pt x="368" y="231"/>
                    <a:pt x="361" y="231"/>
                  </a:cubicBezTo>
                  <a:cubicBezTo>
                    <a:pt x="356" y="231"/>
                    <a:pt x="355" y="234"/>
                    <a:pt x="354" y="237"/>
                  </a:cubicBezTo>
                  <a:cubicBezTo>
                    <a:pt x="319" y="318"/>
                    <a:pt x="298" y="355"/>
                    <a:pt x="205" y="355"/>
                  </a:cubicBezTo>
                  <a:lnTo>
                    <a:pt x="125" y="355"/>
                  </a:lnTo>
                  <a:cubicBezTo>
                    <a:pt x="118" y="355"/>
                    <a:pt x="117" y="355"/>
                    <a:pt x="113" y="354"/>
                  </a:cubicBezTo>
                  <a:cubicBezTo>
                    <a:pt x="108" y="353"/>
                    <a:pt x="106" y="353"/>
                    <a:pt x="106" y="349"/>
                  </a:cubicBezTo>
                  <a:cubicBezTo>
                    <a:pt x="106" y="347"/>
                    <a:pt x="106" y="346"/>
                    <a:pt x="109" y="336"/>
                  </a:cubicBezTo>
                  <a:lnTo>
                    <a:pt x="146" y="187"/>
                  </a:lnTo>
                  <a:lnTo>
                    <a:pt x="200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2"/>
                    <a:pt x="241" y="243"/>
                    <a:pt x="241" y="245"/>
                  </a:cubicBezTo>
                  <a:cubicBezTo>
                    <a:pt x="241" y="248"/>
                    <a:pt x="243" y="251"/>
                    <a:pt x="248" y="251"/>
                  </a:cubicBezTo>
                  <a:cubicBezTo>
                    <a:pt x="253" y="251"/>
                    <a:pt x="254" y="248"/>
                    <a:pt x="256" y="240"/>
                  </a:cubicBezTo>
                  <a:lnTo>
                    <a:pt x="287" y="112"/>
                  </a:lnTo>
                  <a:cubicBezTo>
                    <a:pt x="287" y="109"/>
                    <a:pt x="285" y="106"/>
                    <a:pt x="281" y="106"/>
                  </a:cubicBezTo>
                  <a:cubicBezTo>
                    <a:pt x="276" y="106"/>
                    <a:pt x="275" y="110"/>
                    <a:pt x="273" y="116"/>
                  </a:cubicBezTo>
                  <a:cubicBezTo>
                    <a:pt x="262" y="158"/>
                    <a:pt x="252" y="170"/>
                    <a:pt x="202" y="170"/>
                  </a:cubicBezTo>
                  <a:lnTo>
                    <a:pt x="151" y="170"/>
                  </a:lnTo>
                  <a:lnTo>
                    <a:pt x="183" y="39"/>
                  </a:lnTo>
                  <a:cubicBezTo>
                    <a:pt x="188" y="20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6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0" y="107"/>
                  </a:cubicBezTo>
                  <a:cubicBezTo>
                    <a:pt x="370" y="110"/>
                    <a:pt x="370" y="114"/>
                    <a:pt x="370" y="117"/>
                  </a:cubicBezTo>
                  <a:cubicBezTo>
                    <a:pt x="370" y="119"/>
                    <a:pt x="371" y="123"/>
                    <a:pt x="376" y="123"/>
                  </a:cubicBezTo>
                  <a:cubicBezTo>
                    <a:pt x="382" y="123"/>
                    <a:pt x="383" y="120"/>
                    <a:pt x="384" y="110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0" y="0"/>
                  </a:cubicBezTo>
                  <a:lnTo>
                    <a:pt x="105" y="0"/>
                  </a:lnTo>
                  <a:cubicBezTo>
                    <a:pt x="94" y="0"/>
                    <a:pt x="88" y="0"/>
                    <a:pt x="88" y="11"/>
                  </a:cubicBezTo>
                  <a:cubicBezTo>
                    <a:pt x="88" y="17"/>
                    <a:pt x="93" y="17"/>
                    <a:pt x="104" y="17"/>
                  </a:cubicBezTo>
                  <a:cubicBezTo>
                    <a:pt x="124" y="17"/>
                    <a:pt x="139" y="17"/>
                    <a:pt x="139" y="27"/>
                  </a:cubicBezTo>
                  <a:cubicBezTo>
                    <a:pt x="139" y="29"/>
                    <a:pt x="139" y="30"/>
                    <a:pt x="136" y="40"/>
                  </a:cubicBezTo>
                  <a:lnTo>
                    <a:pt x="64" y="329"/>
                  </a:lnTo>
                  <a:cubicBezTo>
                    <a:pt x="59" y="350"/>
                    <a:pt x="58" y="355"/>
                    <a:pt x="15" y="355"/>
                  </a:cubicBezTo>
                  <a:cubicBezTo>
                    <a:pt x="6" y="355"/>
                    <a:pt x="0" y="355"/>
                    <a:pt x="0" y="365"/>
                  </a:cubicBezTo>
                  <a:cubicBezTo>
                    <a:pt x="0" y="371"/>
                    <a:pt x="4" y="371"/>
                    <a:pt x="15" y="371"/>
                  </a:cubicBezTo>
                  <a:lnTo>
                    <a:pt x="298" y="371"/>
                  </a:lnTo>
                  <a:cubicBezTo>
                    <a:pt x="310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78 1">
              <a:extLst>
                <a:ext uri="{FF2B5EF4-FFF2-40B4-BE49-F238E27FC236}">
                  <a16:creationId xmlns:a16="http://schemas.microsoft.com/office/drawing/2014/main" id="{C56F7070-B751-49D9-AF27-17FB6D4DC701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96875" y="5730875"/>
              <a:ext cx="6762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79 1">
              <a:extLst>
                <a:ext uri="{FF2B5EF4-FFF2-40B4-BE49-F238E27FC236}">
                  <a16:creationId xmlns:a16="http://schemas.microsoft.com/office/drawing/2014/main" id="{52060D15-7898-4995-BF93-38E05E0456F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406400" y="5830888"/>
              <a:ext cx="130175" cy="177800"/>
            </a:xfrm>
            <a:custGeom>
              <a:avLst/>
              <a:gdLst>
                <a:gd name="T0" fmla="*/ 231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231 w 287"/>
                <a:gd name="T31" fmla="*/ 205 h 402"/>
                <a:gd name="T32" fmla="*/ 102 w 287"/>
                <a:gd name="T33" fmla="*/ 387 h 402"/>
                <a:gd name="T34" fmla="*/ 42 w 287"/>
                <a:gd name="T35" fmla="*/ 325 h 402"/>
                <a:gd name="T36" fmla="*/ 78 w 287"/>
                <a:gd name="T37" fmla="*/ 202 h 402"/>
                <a:gd name="T38" fmla="*/ 160 w 287"/>
                <a:gd name="T39" fmla="*/ 153 h 402"/>
                <a:gd name="T40" fmla="*/ 221 w 287"/>
                <a:gd name="T41" fmla="*/ 225 h 402"/>
                <a:gd name="T42" fmla="*/ 102 w 287"/>
                <a:gd name="T43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80 1">
              <a:extLst>
                <a:ext uri="{FF2B5EF4-FFF2-40B4-BE49-F238E27FC236}">
                  <a16:creationId xmlns:a16="http://schemas.microsoft.com/office/drawing/2014/main" id="{C6590023-F550-457F-B427-F9A5A79712E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25475" y="5770563"/>
              <a:ext cx="107950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3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81 1">
              <a:extLst>
                <a:ext uri="{FF2B5EF4-FFF2-40B4-BE49-F238E27FC236}">
                  <a16:creationId xmlns:a16="http://schemas.microsoft.com/office/drawing/2014/main" id="{9A4899AA-0282-402D-AE1E-908A0DAF4A00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50863" y="5838825"/>
              <a:ext cx="176213" cy="163513"/>
            </a:xfrm>
            <a:custGeom>
              <a:avLst/>
              <a:gdLst>
                <a:gd name="T0" fmla="*/ 64 w 389"/>
                <a:gd name="T1" fmla="*/ 330 h 372"/>
                <a:gd name="T2" fmla="*/ 15 w 389"/>
                <a:gd name="T3" fmla="*/ 355 h 372"/>
                <a:gd name="T4" fmla="*/ 0 w 389"/>
                <a:gd name="T5" fmla="*/ 366 h 372"/>
                <a:gd name="T6" fmla="*/ 15 w 389"/>
                <a:gd name="T7" fmla="*/ 372 h 372"/>
                <a:gd name="T8" fmla="*/ 209 w 389"/>
                <a:gd name="T9" fmla="*/ 372 h 372"/>
                <a:gd name="T10" fmla="*/ 360 w 389"/>
                <a:gd name="T11" fmla="*/ 254 h 372"/>
                <a:gd name="T12" fmla="*/ 275 w 389"/>
                <a:gd name="T13" fmla="*/ 177 h 372"/>
                <a:gd name="T14" fmla="*/ 389 w 389"/>
                <a:gd name="T15" fmla="*/ 75 h 372"/>
                <a:gd name="T16" fmla="*/ 288 w 389"/>
                <a:gd name="T17" fmla="*/ 0 h 372"/>
                <a:gd name="T18" fmla="*/ 105 w 389"/>
                <a:gd name="T19" fmla="*/ 0 h 372"/>
                <a:gd name="T20" fmla="*/ 89 w 389"/>
                <a:gd name="T21" fmla="*/ 11 h 372"/>
                <a:gd name="T22" fmla="*/ 104 w 389"/>
                <a:gd name="T23" fmla="*/ 17 h 372"/>
                <a:gd name="T24" fmla="*/ 125 w 389"/>
                <a:gd name="T25" fmla="*/ 18 h 372"/>
                <a:gd name="T26" fmla="*/ 139 w 389"/>
                <a:gd name="T27" fmla="*/ 26 h 372"/>
                <a:gd name="T28" fmla="*/ 137 w 389"/>
                <a:gd name="T29" fmla="*/ 37 h 372"/>
                <a:gd name="T30" fmla="*/ 64 w 389"/>
                <a:gd name="T31" fmla="*/ 330 h 372"/>
                <a:gd name="T32" fmla="*/ 147 w 389"/>
                <a:gd name="T33" fmla="*/ 173 h 372"/>
                <a:gd name="T34" fmla="*/ 180 w 389"/>
                <a:gd name="T35" fmla="*/ 37 h 372"/>
                <a:gd name="T36" fmla="*/ 210 w 389"/>
                <a:gd name="T37" fmla="*/ 17 h 372"/>
                <a:gd name="T38" fmla="*/ 280 w 389"/>
                <a:gd name="T39" fmla="*/ 17 h 372"/>
                <a:gd name="T40" fmla="*/ 340 w 389"/>
                <a:gd name="T41" fmla="*/ 73 h 372"/>
                <a:gd name="T42" fmla="*/ 226 w 389"/>
                <a:gd name="T43" fmla="*/ 173 h 372"/>
                <a:gd name="T44" fmla="*/ 147 w 389"/>
                <a:gd name="T45" fmla="*/ 173 h 372"/>
                <a:gd name="T46" fmla="*/ 122 w 389"/>
                <a:gd name="T47" fmla="*/ 355 h 372"/>
                <a:gd name="T48" fmla="*/ 110 w 389"/>
                <a:gd name="T49" fmla="*/ 355 h 372"/>
                <a:gd name="T50" fmla="*/ 103 w 389"/>
                <a:gd name="T51" fmla="*/ 349 h 372"/>
                <a:gd name="T52" fmla="*/ 106 w 389"/>
                <a:gd name="T53" fmla="*/ 337 h 372"/>
                <a:gd name="T54" fmla="*/ 143 w 389"/>
                <a:gd name="T55" fmla="*/ 185 h 372"/>
                <a:gd name="T56" fmla="*/ 246 w 389"/>
                <a:gd name="T57" fmla="*/ 185 h 372"/>
                <a:gd name="T58" fmla="*/ 309 w 389"/>
                <a:gd name="T59" fmla="*/ 248 h 372"/>
                <a:gd name="T60" fmla="*/ 196 w 389"/>
                <a:gd name="T61" fmla="*/ 355 h 372"/>
                <a:gd name="T62" fmla="*/ 122 w 389"/>
                <a:gd name="T63" fmla="*/ 35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2">
                  <a:moveTo>
                    <a:pt x="64" y="330"/>
                  </a:move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5" y="372"/>
                    <a:pt x="15" y="372"/>
                  </a:cubicBezTo>
                  <a:lnTo>
                    <a:pt x="209" y="372"/>
                  </a:lnTo>
                  <a:cubicBezTo>
                    <a:pt x="295" y="372"/>
                    <a:pt x="360" y="308"/>
                    <a:pt x="360" y="254"/>
                  </a:cubicBezTo>
                  <a:cubicBezTo>
                    <a:pt x="360" y="215"/>
                    <a:pt x="328" y="183"/>
                    <a:pt x="275" y="177"/>
                  </a:cubicBezTo>
                  <a:cubicBezTo>
                    <a:pt x="332" y="167"/>
                    <a:pt x="389" y="127"/>
                    <a:pt x="389" y="75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5" y="17"/>
                    <a:pt x="125" y="18"/>
                  </a:cubicBezTo>
                  <a:cubicBezTo>
                    <a:pt x="135" y="19"/>
                    <a:pt x="139" y="19"/>
                    <a:pt x="139" y="26"/>
                  </a:cubicBezTo>
                  <a:cubicBezTo>
                    <a:pt x="139" y="29"/>
                    <a:pt x="139" y="30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0" y="37"/>
                  </a:lnTo>
                  <a:cubicBezTo>
                    <a:pt x="185" y="18"/>
                    <a:pt x="186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49"/>
                    <a:pt x="340" y="73"/>
                  </a:cubicBezTo>
                  <a:cubicBezTo>
                    <a:pt x="340" y="121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5"/>
                  </a:moveTo>
                  <a:cubicBezTo>
                    <a:pt x="114" y="355"/>
                    <a:pt x="113" y="355"/>
                    <a:pt x="110" y="355"/>
                  </a:cubicBezTo>
                  <a:cubicBezTo>
                    <a:pt x="105" y="354"/>
                    <a:pt x="103" y="354"/>
                    <a:pt x="103" y="349"/>
                  </a:cubicBezTo>
                  <a:cubicBezTo>
                    <a:pt x="103" y="348"/>
                    <a:pt x="103" y="347"/>
                    <a:pt x="106" y="337"/>
                  </a:cubicBezTo>
                  <a:lnTo>
                    <a:pt x="143" y="185"/>
                  </a:lnTo>
                  <a:lnTo>
                    <a:pt x="246" y="185"/>
                  </a:lnTo>
                  <a:cubicBezTo>
                    <a:pt x="299" y="185"/>
                    <a:pt x="309" y="225"/>
                    <a:pt x="309" y="248"/>
                  </a:cubicBezTo>
                  <a:cubicBezTo>
                    <a:pt x="309" y="302"/>
                    <a:pt x="261" y="355"/>
                    <a:pt x="196" y="355"/>
                  </a:cubicBezTo>
                  <a:lnTo>
                    <a:pt x="122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Freeform 82 1">
              <a:extLst>
                <a:ext uri="{FF2B5EF4-FFF2-40B4-BE49-F238E27FC236}">
                  <a16:creationId xmlns:a16="http://schemas.microsoft.com/office/drawing/2014/main" id="{151B63A3-5638-43EA-89CD-75BF867E3E59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49300" y="5830888"/>
              <a:ext cx="130175" cy="177800"/>
            </a:xfrm>
            <a:custGeom>
              <a:avLst/>
              <a:gdLst>
                <a:gd name="T0" fmla="*/ 230 w 287"/>
                <a:gd name="T1" fmla="*/ 205 h 402"/>
                <a:gd name="T2" fmla="*/ 160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0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5 w 287"/>
                <a:gd name="T17" fmla="*/ 105 h 402"/>
                <a:gd name="T18" fmla="*/ 115 w 287"/>
                <a:gd name="T19" fmla="*/ 76 h 402"/>
                <a:gd name="T20" fmla="*/ 89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1 w 287"/>
                <a:gd name="T27" fmla="*/ 205 h 402"/>
                <a:gd name="T28" fmla="*/ 230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0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0" y="205"/>
                  </a:moveTo>
                  <a:cubicBezTo>
                    <a:pt x="225" y="172"/>
                    <a:pt x="203" y="141"/>
                    <a:pt x="160" y="141"/>
                  </a:cubicBezTo>
                  <a:cubicBezTo>
                    <a:pt x="127" y="141"/>
                    <a:pt x="91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0" y="402"/>
                  </a:cubicBezTo>
                  <a:cubicBezTo>
                    <a:pt x="230" y="402"/>
                    <a:pt x="287" y="219"/>
                    <a:pt x="287" y="141"/>
                  </a:cubicBezTo>
                  <a:cubicBezTo>
                    <a:pt x="287" y="54"/>
                    <a:pt x="236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4"/>
                    <a:pt x="69" y="105"/>
                    <a:pt x="85" y="105"/>
                  </a:cubicBezTo>
                  <a:cubicBezTo>
                    <a:pt x="103" y="105"/>
                    <a:pt x="115" y="89"/>
                    <a:pt x="115" y="76"/>
                  </a:cubicBezTo>
                  <a:cubicBezTo>
                    <a:pt x="115" y="57"/>
                    <a:pt x="98" y="57"/>
                    <a:pt x="89" y="57"/>
                  </a:cubicBezTo>
                  <a:cubicBezTo>
                    <a:pt x="113" y="17"/>
                    <a:pt x="152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2" y="161"/>
                    <a:pt x="231" y="205"/>
                  </a:cubicBezTo>
                  <a:lnTo>
                    <a:pt x="230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5" y="234"/>
                    <a:pt x="78" y="202"/>
                  </a:cubicBezTo>
                  <a:cubicBezTo>
                    <a:pt x="100" y="170"/>
                    <a:pt x="126" y="153"/>
                    <a:pt x="160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83 1">
              <a:extLst>
                <a:ext uri="{FF2B5EF4-FFF2-40B4-BE49-F238E27FC236}">
                  <a16:creationId xmlns:a16="http://schemas.microsoft.com/office/drawing/2014/main" id="{BBB81076-ED5F-43F8-B394-736328C4EA5E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62025" y="5770563"/>
              <a:ext cx="109538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90 w 242"/>
                <a:gd name="T7" fmla="*/ 101 h 108"/>
                <a:gd name="T8" fmla="*/ 233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20 w 242"/>
                <a:gd name="T23" fmla="*/ 43 h 108"/>
                <a:gd name="T24" fmla="*/ 0 w 242"/>
                <a:gd name="T25" fmla="*/ 54 h 108"/>
                <a:gd name="T26" fmla="*/ 20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90" y="101"/>
                  </a:cubicBezTo>
                  <a:cubicBezTo>
                    <a:pt x="196" y="93"/>
                    <a:pt x="209" y="77"/>
                    <a:pt x="233" y="65"/>
                  </a:cubicBezTo>
                  <a:cubicBezTo>
                    <a:pt x="237" y="63"/>
                    <a:pt x="242" y="60"/>
                    <a:pt x="242" y="54"/>
                  </a:cubicBezTo>
                  <a:cubicBezTo>
                    <a:pt x="242" y="48"/>
                    <a:pt x="238" y="46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5" y="31"/>
                    <a:pt x="203" y="43"/>
                  </a:cubicBezTo>
                  <a:lnTo>
                    <a:pt x="20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20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84 1">
              <a:extLst>
                <a:ext uri="{FF2B5EF4-FFF2-40B4-BE49-F238E27FC236}">
                  <a16:creationId xmlns:a16="http://schemas.microsoft.com/office/drawing/2014/main" id="{2B80B160-1631-4739-8761-FC894688A5D0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893763" y="5838825"/>
              <a:ext cx="176213" cy="169863"/>
            </a:xfrm>
            <a:custGeom>
              <a:avLst/>
              <a:gdLst>
                <a:gd name="T0" fmla="*/ 182 w 390"/>
                <a:gd name="T1" fmla="*/ 37 h 384"/>
                <a:gd name="T2" fmla="*/ 198 w 390"/>
                <a:gd name="T3" fmla="*/ 17 h 384"/>
                <a:gd name="T4" fmla="*/ 231 w 390"/>
                <a:gd name="T5" fmla="*/ 17 h 384"/>
                <a:gd name="T6" fmla="*/ 330 w 390"/>
                <a:gd name="T7" fmla="*/ 71 h 384"/>
                <a:gd name="T8" fmla="*/ 300 w 390"/>
                <a:gd name="T9" fmla="*/ 148 h 384"/>
                <a:gd name="T10" fmla="*/ 208 w 390"/>
                <a:gd name="T11" fmla="*/ 180 h 384"/>
                <a:gd name="T12" fmla="*/ 147 w 390"/>
                <a:gd name="T13" fmla="*/ 180 h 384"/>
                <a:gd name="T14" fmla="*/ 182 w 390"/>
                <a:gd name="T15" fmla="*/ 37 h 384"/>
                <a:gd name="T16" fmla="*/ 261 w 390"/>
                <a:gd name="T17" fmla="*/ 187 h 384"/>
                <a:gd name="T18" fmla="*/ 381 w 390"/>
                <a:gd name="T19" fmla="*/ 82 h 384"/>
                <a:gd name="T20" fmla="*/ 260 w 390"/>
                <a:gd name="T21" fmla="*/ 0 h 384"/>
                <a:gd name="T22" fmla="*/ 105 w 390"/>
                <a:gd name="T23" fmla="*/ 0 h 384"/>
                <a:gd name="T24" fmla="*/ 89 w 390"/>
                <a:gd name="T25" fmla="*/ 11 h 384"/>
                <a:gd name="T26" fmla="*/ 104 w 390"/>
                <a:gd name="T27" fmla="*/ 17 h 384"/>
                <a:gd name="T28" fmla="*/ 125 w 390"/>
                <a:gd name="T29" fmla="*/ 18 h 384"/>
                <a:gd name="T30" fmla="*/ 140 w 390"/>
                <a:gd name="T31" fmla="*/ 26 h 384"/>
                <a:gd name="T32" fmla="*/ 138 w 390"/>
                <a:gd name="T33" fmla="*/ 37 h 384"/>
                <a:gd name="T34" fmla="*/ 65 w 390"/>
                <a:gd name="T35" fmla="*/ 330 h 384"/>
                <a:gd name="T36" fmla="*/ 15 w 390"/>
                <a:gd name="T37" fmla="*/ 355 h 384"/>
                <a:gd name="T38" fmla="*/ 0 w 390"/>
                <a:gd name="T39" fmla="*/ 366 h 384"/>
                <a:gd name="T40" fmla="*/ 8 w 390"/>
                <a:gd name="T41" fmla="*/ 372 h 384"/>
                <a:gd name="T42" fmla="*/ 77 w 390"/>
                <a:gd name="T43" fmla="*/ 371 h 384"/>
                <a:gd name="T44" fmla="*/ 146 w 390"/>
                <a:gd name="T45" fmla="*/ 372 h 384"/>
                <a:gd name="T46" fmla="*/ 157 w 390"/>
                <a:gd name="T47" fmla="*/ 361 h 384"/>
                <a:gd name="T48" fmla="*/ 142 w 390"/>
                <a:gd name="T49" fmla="*/ 355 h 384"/>
                <a:gd name="T50" fmla="*/ 106 w 390"/>
                <a:gd name="T51" fmla="*/ 346 h 384"/>
                <a:gd name="T52" fmla="*/ 108 w 390"/>
                <a:gd name="T53" fmla="*/ 336 h 384"/>
                <a:gd name="T54" fmla="*/ 144 w 390"/>
                <a:gd name="T55" fmla="*/ 192 h 384"/>
                <a:gd name="T56" fmla="*/ 209 w 390"/>
                <a:gd name="T57" fmla="*/ 192 h 384"/>
                <a:gd name="T58" fmla="*/ 268 w 390"/>
                <a:gd name="T59" fmla="*/ 241 h 384"/>
                <a:gd name="T60" fmla="*/ 260 w 390"/>
                <a:gd name="T61" fmla="*/ 279 h 384"/>
                <a:gd name="T62" fmla="*/ 252 w 390"/>
                <a:gd name="T63" fmla="*/ 325 h 384"/>
                <a:gd name="T64" fmla="*/ 324 w 390"/>
                <a:gd name="T65" fmla="*/ 384 h 384"/>
                <a:gd name="T66" fmla="*/ 390 w 390"/>
                <a:gd name="T67" fmla="*/ 322 h 384"/>
                <a:gd name="T68" fmla="*/ 383 w 390"/>
                <a:gd name="T69" fmla="*/ 315 h 384"/>
                <a:gd name="T70" fmla="*/ 376 w 390"/>
                <a:gd name="T71" fmla="*/ 323 h 384"/>
                <a:gd name="T72" fmla="*/ 326 w 390"/>
                <a:gd name="T73" fmla="*/ 372 h 384"/>
                <a:gd name="T74" fmla="*/ 305 w 390"/>
                <a:gd name="T75" fmla="*/ 339 h 384"/>
                <a:gd name="T76" fmla="*/ 310 w 390"/>
                <a:gd name="T77" fmla="*/ 277 h 384"/>
                <a:gd name="T78" fmla="*/ 312 w 390"/>
                <a:gd name="T79" fmla="*/ 251 h 384"/>
                <a:gd name="T80" fmla="*/ 261 w 390"/>
                <a:gd name="T81" fmla="*/ 18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0" h="384">
                  <a:moveTo>
                    <a:pt x="182" y="37"/>
                  </a:moveTo>
                  <a:cubicBezTo>
                    <a:pt x="186" y="24"/>
                    <a:pt x="187" y="19"/>
                    <a:pt x="198" y="17"/>
                  </a:cubicBezTo>
                  <a:cubicBezTo>
                    <a:pt x="203" y="17"/>
                    <a:pt x="220" y="17"/>
                    <a:pt x="231" y="17"/>
                  </a:cubicBezTo>
                  <a:cubicBezTo>
                    <a:pt x="270" y="17"/>
                    <a:pt x="330" y="17"/>
                    <a:pt x="330" y="71"/>
                  </a:cubicBezTo>
                  <a:cubicBezTo>
                    <a:pt x="330" y="89"/>
                    <a:pt x="322" y="127"/>
                    <a:pt x="300" y="148"/>
                  </a:cubicBezTo>
                  <a:cubicBezTo>
                    <a:pt x="286" y="162"/>
                    <a:pt x="257" y="180"/>
                    <a:pt x="208" y="180"/>
                  </a:cubicBezTo>
                  <a:lnTo>
                    <a:pt x="147" y="180"/>
                  </a:lnTo>
                  <a:lnTo>
                    <a:pt x="182" y="37"/>
                  </a:lnTo>
                  <a:close/>
                  <a:moveTo>
                    <a:pt x="261" y="187"/>
                  </a:moveTo>
                  <a:cubicBezTo>
                    <a:pt x="316" y="175"/>
                    <a:pt x="381" y="137"/>
                    <a:pt x="381" y="82"/>
                  </a:cubicBezTo>
                  <a:cubicBezTo>
                    <a:pt x="381" y="35"/>
                    <a:pt x="332" y="0"/>
                    <a:pt x="260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6" y="17"/>
                    <a:pt x="116" y="17"/>
                    <a:pt x="125" y="18"/>
                  </a:cubicBezTo>
                  <a:cubicBezTo>
                    <a:pt x="135" y="19"/>
                    <a:pt x="140" y="19"/>
                    <a:pt x="140" y="26"/>
                  </a:cubicBezTo>
                  <a:cubicBezTo>
                    <a:pt x="140" y="29"/>
                    <a:pt x="139" y="30"/>
                    <a:pt x="138" y="37"/>
                  </a:cubicBezTo>
                  <a:lnTo>
                    <a:pt x="65" y="330"/>
                  </a:lnTo>
                  <a:cubicBezTo>
                    <a:pt x="59" y="351"/>
                    <a:pt x="58" y="355"/>
                    <a:pt x="15" y="355"/>
                  </a:cubicBezTo>
                  <a:cubicBezTo>
                    <a:pt x="5" y="355"/>
                    <a:pt x="0" y="355"/>
                    <a:pt x="0" y="366"/>
                  </a:cubicBezTo>
                  <a:cubicBezTo>
                    <a:pt x="0" y="372"/>
                    <a:pt x="7" y="372"/>
                    <a:pt x="8" y="372"/>
                  </a:cubicBezTo>
                  <a:cubicBezTo>
                    <a:pt x="23" y="372"/>
                    <a:pt x="61" y="371"/>
                    <a:pt x="77" y="371"/>
                  </a:cubicBezTo>
                  <a:cubicBezTo>
                    <a:pt x="92" y="371"/>
                    <a:pt x="131" y="372"/>
                    <a:pt x="146" y="372"/>
                  </a:cubicBezTo>
                  <a:cubicBezTo>
                    <a:pt x="150" y="372"/>
                    <a:pt x="157" y="372"/>
                    <a:pt x="157" y="361"/>
                  </a:cubicBezTo>
                  <a:cubicBezTo>
                    <a:pt x="157" y="355"/>
                    <a:pt x="152" y="355"/>
                    <a:pt x="142" y="355"/>
                  </a:cubicBezTo>
                  <a:cubicBezTo>
                    <a:pt x="121" y="355"/>
                    <a:pt x="106" y="355"/>
                    <a:pt x="106" y="346"/>
                  </a:cubicBezTo>
                  <a:cubicBezTo>
                    <a:pt x="106" y="342"/>
                    <a:pt x="107" y="340"/>
                    <a:pt x="108" y="336"/>
                  </a:cubicBezTo>
                  <a:lnTo>
                    <a:pt x="144" y="192"/>
                  </a:lnTo>
                  <a:lnTo>
                    <a:pt x="209" y="192"/>
                  </a:lnTo>
                  <a:cubicBezTo>
                    <a:pt x="258" y="192"/>
                    <a:pt x="268" y="222"/>
                    <a:pt x="268" y="241"/>
                  </a:cubicBezTo>
                  <a:cubicBezTo>
                    <a:pt x="268" y="250"/>
                    <a:pt x="264" y="266"/>
                    <a:pt x="260" y="279"/>
                  </a:cubicBezTo>
                  <a:cubicBezTo>
                    <a:pt x="257" y="294"/>
                    <a:pt x="252" y="315"/>
                    <a:pt x="252" y="325"/>
                  </a:cubicBezTo>
                  <a:cubicBezTo>
                    <a:pt x="252" y="384"/>
                    <a:pt x="317" y="384"/>
                    <a:pt x="324" y="384"/>
                  </a:cubicBezTo>
                  <a:cubicBezTo>
                    <a:pt x="371" y="384"/>
                    <a:pt x="390" y="329"/>
                    <a:pt x="390" y="322"/>
                  </a:cubicBezTo>
                  <a:cubicBezTo>
                    <a:pt x="390" y="315"/>
                    <a:pt x="384" y="315"/>
                    <a:pt x="383" y="315"/>
                  </a:cubicBezTo>
                  <a:cubicBezTo>
                    <a:pt x="378" y="315"/>
                    <a:pt x="377" y="319"/>
                    <a:pt x="376" y="323"/>
                  </a:cubicBezTo>
                  <a:cubicBezTo>
                    <a:pt x="362" y="363"/>
                    <a:pt x="339" y="372"/>
                    <a:pt x="326" y="372"/>
                  </a:cubicBezTo>
                  <a:cubicBezTo>
                    <a:pt x="308" y="372"/>
                    <a:pt x="305" y="360"/>
                    <a:pt x="305" y="339"/>
                  </a:cubicBezTo>
                  <a:cubicBezTo>
                    <a:pt x="305" y="322"/>
                    <a:pt x="308" y="294"/>
                    <a:pt x="310" y="277"/>
                  </a:cubicBezTo>
                  <a:cubicBezTo>
                    <a:pt x="311" y="269"/>
                    <a:pt x="312" y="259"/>
                    <a:pt x="312" y="251"/>
                  </a:cubicBezTo>
                  <a:cubicBezTo>
                    <a:pt x="312" y="209"/>
                    <a:pt x="276" y="192"/>
                    <a:pt x="261" y="1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045" name="Picture 21">
            <a:extLst>
              <a:ext uri="{FF2B5EF4-FFF2-40B4-BE49-F238E27FC236}">
                <a16:creationId xmlns:a16="http://schemas.microsoft.com/office/drawing/2014/main" id="{A615BAB9-B959-4D1C-8759-C2F399B07D7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34" y="1773022"/>
            <a:ext cx="25733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82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Effiziente Berechnung von NMR-Abschirmungskonstanten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de-DE" sz="1600" i="1" dirty="0"/>
              <a:t>	         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de-DE" sz="1600" i="1" dirty="0"/>
              <a:t>	         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(RI-</a:t>
            </a:r>
            <a:r>
              <a:rPr lang="de-DE" sz="1600" i="1" dirty="0"/>
              <a:t>J</a:t>
            </a:r>
            <a:r>
              <a:rPr lang="de-DE" sz="1600" dirty="0"/>
              <a:t>)</a:t>
            </a:r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lnSpc>
                <a:spcPct val="150000"/>
              </a:lnSpc>
              <a:buNone/>
            </a:pPr>
            <a:endParaRPr lang="de-DE" sz="1600" i="1" dirty="0"/>
          </a:p>
          <a:p>
            <a:pPr marL="2743200" lvl="6" indent="0">
              <a:buNone/>
            </a:pPr>
            <a:r>
              <a:rPr lang="de-DE" sz="1600" i="1" dirty="0"/>
              <a:t>	         </a:t>
            </a:r>
            <a:r>
              <a:rPr lang="de-DE" sz="1600" dirty="0"/>
              <a:t>reduziert formelles Skalierungsverhalten</a:t>
            </a:r>
          </a:p>
          <a:p>
            <a:pPr marL="2743200" lvl="6" indent="0">
              <a:buNone/>
            </a:pPr>
            <a:r>
              <a:rPr lang="de-DE" sz="1600" dirty="0"/>
              <a:t>	         von N</a:t>
            </a:r>
            <a:r>
              <a:rPr lang="de-DE" sz="1600" baseline="30000" dirty="0"/>
              <a:t>4</a:t>
            </a:r>
            <a:r>
              <a:rPr lang="de-DE" sz="1600" dirty="0"/>
              <a:t> auf N</a:t>
            </a:r>
            <a:r>
              <a:rPr lang="de-DE" sz="1600" baseline="30000" dirty="0"/>
              <a:t>3</a:t>
            </a:r>
            <a:endParaRPr lang="de-DE" sz="1600" dirty="0"/>
          </a:p>
          <a:p>
            <a:pPr marL="2743200" lvl="6" indent="0">
              <a:buNone/>
            </a:pPr>
            <a:r>
              <a:rPr lang="de-DE" sz="1600" dirty="0"/>
              <a:t>	         </a:t>
            </a:r>
          </a:p>
          <a:p>
            <a:pPr marL="2743200" lvl="6" indent="0">
              <a:buNone/>
            </a:pPr>
            <a:r>
              <a:rPr lang="de-DE" sz="1600" dirty="0"/>
              <a:t>	         weitere Beschleunigung durch 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i="1" dirty="0"/>
              <a:t>Multipole </a:t>
            </a:r>
            <a:r>
              <a:rPr lang="de-DE" sz="1600" i="1" dirty="0" err="1"/>
              <a:t>Accelerated</a:t>
            </a:r>
            <a:r>
              <a:rPr lang="de-DE" sz="1600" i="1" dirty="0"/>
              <a:t> Resolution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	         	         Identity </a:t>
            </a:r>
            <a:r>
              <a:rPr lang="de-DE" sz="1600" i="1" dirty="0" err="1"/>
              <a:t>for</a:t>
            </a:r>
            <a:r>
              <a:rPr lang="de-DE" sz="1600" i="1" dirty="0"/>
              <a:t> J </a:t>
            </a:r>
            <a:r>
              <a:rPr lang="de-DE" sz="1600" dirty="0"/>
              <a:t>(MARI-</a:t>
            </a:r>
            <a:r>
              <a:rPr lang="de-DE" sz="1600" i="1" dirty="0"/>
              <a:t>J</a:t>
            </a:r>
            <a:r>
              <a:rPr lang="de-DE" sz="1600" dirty="0"/>
              <a:t>):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	         Nahfeld Beitrag: RI-</a:t>
            </a:r>
            <a:r>
              <a:rPr lang="de-DE" sz="1600" i="1" dirty="0"/>
              <a:t>J</a:t>
            </a:r>
            <a:r>
              <a:rPr lang="de-DE" sz="1600" dirty="0"/>
              <a:t>-Näherung</a:t>
            </a:r>
            <a:br>
              <a:rPr lang="de-DE" sz="1600" dirty="0"/>
            </a:br>
            <a:r>
              <a:rPr lang="de-DE" sz="1600" dirty="0"/>
              <a:t>	         </a:t>
            </a:r>
            <a:r>
              <a:rPr lang="de-DE" sz="1600" dirty="0" err="1"/>
              <a:t>Fernfeld</a:t>
            </a:r>
            <a:r>
              <a:rPr lang="de-DE" sz="1600" dirty="0"/>
              <a:t> Beitrag: Multipolentwicklung</a:t>
            </a:r>
          </a:p>
          <a:p>
            <a:pPr marL="0" indent="0">
              <a:buNone/>
            </a:pPr>
            <a:r>
              <a:rPr lang="de-DE" sz="1600" dirty="0"/>
              <a:t>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45B5B7-9386-462C-87CF-C3E7863B59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700808"/>
            <a:ext cx="4032448" cy="4032448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A47794F-A2D3-4DE9-BAA0-03F733C8D95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08" y="2401838"/>
            <a:ext cx="4198388" cy="63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6705B8-FE3E-42C3-B436-9522CF3BF75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743178" y="1039456"/>
            <a:ext cx="630237" cy="625475"/>
            <a:chOff x="395288" y="4829175"/>
            <a:chExt cx="630237" cy="625475"/>
          </a:xfrm>
        </p:grpSpPr>
        <p:sp>
          <p:nvSpPr>
            <p:cNvPr id="8" name="Freeform 43">
              <a:extLst>
                <a:ext uri="{FF2B5EF4-FFF2-40B4-BE49-F238E27FC236}">
                  <a16:creationId xmlns:a16="http://schemas.microsoft.com/office/drawing/2014/main" id="{783D6318-BEED-4E5C-BBAC-EA16DA389E7C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96888" y="4860925"/>
              <a:ext cx="128587" cy="177800"/>
            </a:xfrm>
            <a:custGeom>
              <a:avLst/>
              <a:gdLst>
                <a:gd name="T0" fmla="*/ 231 w 287"/>
                <a:gd name="T1" fmla="*/ 205 h 402"/>
                <a:gd name="T2" fmla="*/ 161 w 287"/>
                <a:gd name="T3" fmla="*/ 141 h 402"/>
                <a:gd name="T4" fmla="*/ 49 w 287"/>
                <a:gd name="T5" fmla="*/ 192 h 402"/>
                <a:gd name="T6" fmla="*/ 0 w 287"/>
                <a:gd name="T7" fmla="*/ 305 h 402"/>
                <a:gd name="T8" fmla="*/ 101 w 287"/>
                <a:gd name="T9" fmla="*/ 402 h 402"/>
                <a:gd name="T10" fmla="*/ 287 w 287"/>
                <a:gd name="T11" fmla="*/ 141 h 402"/>
                <a:gd name="T12" fmla="*/ 169 w 287"/>
                <a:gd name="T13" fmla="*/ 0 h 402"/>
                <a:gd name="T14" fmla="*/ 65 w 287"/>
                <a:gd name="T15" fmla="*/ 86 h 402"/>
                <a:gd name="T16" fmla="*/ 86 w 287"/>
                <a:gd name="T17" fmla="*/ 105 h 402"/>
                <a:gd name="T18" fmla="*/ 115 w 287"/>
                <a:gd name="T19" fmla="*/ 76 h 402"/>
                <a:gd name="T20" fmla="*/ 90 w 287"/>
                <a:gd name="T21" fmla="*/ 57 h 402"/>
                <a:gd name="T22" fmla="*/ 168 w 287"/>
                <a:gd name="T23" fmla="*/ 13 h 402"/>
                <a:gd name="T24" fmla="*/ 246 w 287"/>
                <a:gd name="T25" fmla="*/ 112 h 402"/>
                <a:gd name="T26" fmla="*/ 232 w 287"/>
                <a:gd name="T27" fmla="*/ 205 h 402"/>
                <a:gd name="T28" fmla="*/ 231 w 287"/>
                <a:gd name="T29" fmla="*/ 205 h 402"/>
                <a:gd name="T30" fmla="*/ 102 w 287"/>
                <a:gd name="T31" fmla="*/ 387 h 402"/>
                <a:gd name="T32" fmla="*/ 42 w 287"/>
                <a:gd name="T33" fmla="*/ 325 h 402"/>
                <a:gd name="T34" fmla="*/ 78 w 287"/>
                <a:gd name="T35" fmla="*/ 202 h 402"/>
                <a:gd name="T36" fmla="*/ 161 w 287"/>
                <a:gd name="T37" fmla="*/ 153 h 402"/>
                <a:gd name="T38" fmla="*/ 221 w 287"/>
                <a:gd name="T39" fmla="*/ 225 h 402"/>
                <a:gd name="T40" fmla="*/ 102 w 287"/>
                <a:gd name="T41" fmla="*/ 38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2">
                  <a:moveTo>
                    <a:pt x="231" y="205"/>
                  </a:moveTo>
                  <a:cubicBezTo>
                    <a:pt x="226" y="172"/>
                    <a:pt x="203" y="141"/>
                    <a:pt x="161" y="141"/>
                  </a:cubicBezTo>
                  <a:cubicBezTo>
                    <a:pt x="127" y="141"/>
                    <a:pt x="92" y="150"/>
                    <a:pt x="49" y="192"/>
                  </a:cubicBezTo>
                  <a:cubicBezTo>
                    <a:pt x="4" y="238"/>
                    <a:pt x="0" y="288"/>
                    <a:pt x="0" y="305"/>
                  </a:cubicBezTo>
                  <a:cubicBezTo>
                    <a:pt x="0" y="339"/>
                    <a:pt x="24" y="402"/>
                    <a:pt x="101" y="402"/>
                  </a:cubicBezTo>
                  <a:cubicBezTo>
                    <a:pt x="231" y="402"/>
                    <a:pt x="287" y="219"/>
                    <a:pt x="287" y="141"/>
                  </a:cubicBezTo>
                  <a:cubicBezTo>
                    <a:pt x="287" y="54"/>
                    <a:pt x="237" y="0"/>
                    <a:pt x="169" y="0"/>
                  </a:cubicBezTo>
                  <a:cubicBezTo>
                    <a:pt x="90" y="0"/>
                    <a:pt x="65" y="71"/>
                    <a:pt x="65" y="86"/>
                  </a:cubicBezTo>
                  <a:cubicBezTo>
                    <a:pt x="65" y="93"/>
                    <a:pt x="70" y="105"/>
                    <a:pt x="86" y="105"/>
                  </a:cubicBezTo>
                  <a:cubicBezTo>
                    <a:pt x="104" y="105"/>
                    <a:pt x="115" y="89"/>
                    <a:pt x="115" y="76"/>
                  </a:cubicBezTo>
                  <a:cubicBezTo>
                    <a:pt x="115" y="57"/>
                    <a:pt x="99" y="57"/>
                    <a:pt x="90" y="57"/>
                  </a:cubicBezTo>
                  <a:cubicBezTo>
                    <a:pt x="114" y="17"/>
                    <a:pt x="153" y="13"/>
                    <a:pt x="168" y="13"/>
                  </a:cubicBezTo>
                  <a:cubicBezTo>
                    <a:pt x="208" y="13"/>
                    <a:pt x="246" y="42"/>
                    <a:pt x="246" y="112"/>
                  </a:cubicBezTo>
                  <a:cubicBezTo>
                    <a:pt x="246" y="133"/>
                    <a:pt x="243" y="161"/>
                    <a:pt x="232" y="205"/>
                  </a:cubicBezTo>
                  <a:lnTo>
                    <a:pt x="231" y="205"/>
                  </a:lnTo>
                  <a:close/>
                  <a:moveTo>
                    <a:pt x="102" y="387"/>
                  </a:moveTo>
                  <a:cubicBezTo>
                    <a:pt x="42" y="387"/>
                    <a:pt x="42" y="331"/>
                    <a:pt x="42" y="325"/>
                  </a:cubicBezTo>
                  <a:cubicBezTo>
                    <a:pt x="42" y="311"/>
                    <a:pt x="56" y="234"/>
                    <a:pt x="78" y="202"/>
                  </a:cubicBezTo>
                  <a:cubicBezTo>
                    <a:pt x="100" y="170"/>
                    <a:pt x="127" y="153"/>
                    <a:pt x="161" y="153"/>
                  </a:cubicBezTo>
                  <a:cubicBezTo>
                    <a:pt x="220" y="153"/>
                    <a:pt x="221" y="214"/>
                    <a:pt x="221" y="225"/>
                  </a:cubicBezTo>
                  <a:cubicBezTo>
                    <a:pt x="221" y="264"/>
                    <a:pt x="186" y="387"/>
                    <a:pt x="102" y="3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D7C59195-CAE3-491F-92ED-A0150ED81810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39763" y="4829175"/>
              <a:ext cx="74612" cy="117475"/>
            </a:xfrm>
            <a:custGeom>
              <a:avLst/>
              <a:gdLst>
                <a:gd name="T0" fmla="*/ 91 w 169"/>
                <a:gd name="T1" fmla="*/ 184 h 265"/>
                <a:gd name="T2" fmla="*/ 120 w 169"/>
                <a:gd name="T3" fmla="*/ 159 h 265"/>
                <a:gd name="T4" fmla="*/ 169 w 169"/>
                <a:gd name="T5" fmla="*/ 78 h 265"/>
                <a:gd name="T6" fmla="*/ 79 w 169"/>
                <a:gd name="T7" fmla="*/ 0 h 265"/>
                <a:gd name="T8" fmla="*/ 0 w 169"/>
                <a:gd name="T9" fmla="*/ 72 h 265"/>
                <a:gd name="T10" fmla="*/ 21 w 169"/>
                <a:gd name="T11" fmla="*/ 94 h 265"/>
                <a:gd name="T12" fmla="*/ 42 w 169"/>
                <a:gd name="T13" fmla="*/ 73 h 265"/>
                <a:gd name="T14" fmla="*/ 17 w 169"/>
                <a:gd name="T15" fmla="*/ 52 h 265"/>
                <a:gd name="T16" fmla="*/ 75 w 169"/>
                <a:gd name="T17" fmla="*/ 13 h 265"/>
                <a:gd name="T18" fmla="*/ 131 w 169"/>
                <a:gd name="T19" fmla="*/ 78 h 265"/>
                <a:gd name="T20" fmla="*/ 55 w 169"/>
                <a:gd name="T21" fmla="*/ 198 h 265"/>
                <a:gd name="T22" fmla="*/ 4 w 169"/>
                <a:gd name="T23" fmla="*/ 250 h 265"/>
                <a:gd name="T24" fmla="*/ 0 w 169"/>
                <a:gd name="T25" fmla="*/ 265 h 265"/>
                <a:gd name="T26" fmla="*/ 157 w 169"/>
                <a:gd name="T27" fmla="*/ 265 h 265"/>
                <a:gd name="T28" fmla="*/ 169 w 169"/>
                <a:gd name="T29" fmla="*/ 194 h 265"/>
                <a:gd name="T30" fmla="*/ 156 w 169"/>
                <a:gd name="T31" fmla="*/ 194 h 265"/>
                <a:gd name="T32" fmla="*/ 147 w 169"/>
                <a:gd name="T33" fmla="*/ 229 h 265"/>
                <a:gd name="T34" fmla="*/ 108 w 169"/>
                <a:gd name="T35" fmla="*/ 232 h 265"/>
                <a:gd name="T36" fmla="*/ 37 w 169"/>
                <a:gd name="T37" fmla="*/ 232 h 265"/>
                <a:gd name="T38" fmla="*/ 91 w 169"/>
                <a:gd name="T39" fmla="*/ 18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265">
                  <a:moveTo>
                    <a:pt x="91" y="184"/>
                  </a:moveTo>
                  <a:cubicBezTo>
                    <a:pt x="97" y="178"/>
                    <a:pt x="114" y="165"/>
                    <a:pt x="120" y="159"/>
                  </a:cubicBezTo>
                  <a:cubicBezTo>
                    <a:pt x="145" y="136"/>
                    <a:pt x="169" y="115"/>
                    <a:pt x="169" y="78"/>
                  </a:cubicBezTo>
                  <a:cubicBezTo>
                    <a:pt x="169" y="31"/>
                    <a:pt x="129" y="0"/>
                    <a:pt x="79" y="0"/>
                  </a:cubicBezTo>
                  <a:cubicBezTo>
                    <a:pt x="31" y="0"/>
                    <a:pt x="0" y="36"/>
                    <a:pt x="0" y="72"/>
                  </a:cubicBezTo>
                  <a:cubicBezTo>
                    <a:pt x="0" y="91"/>
                    <a:pt x="15" y="94"/>
                    <a:pt x="21" y="94"/>
                  </a:cubicBezTo>
                  <a:cubicBezTo>
                    <a:pt x="29" y="94"/>
                    <a:pt x="42" y="88"/>
                    <a:pt x="42" y="73"/>
                  </a:cubicBezTo>
                  <a:cubicBezTo>
                    <a:pt x="42" y="52"/>
                    <a:pt x="22" y="52"/>
                    <a:pt x="17" y="52"/>
                  </a:cubicBezTo>
                  <a:cubicBezTo>
                    <a:pt x="28" y="23"/>
                    <a:pt x="55" y="13"/>
                    <a:pt x="75" y="13"/>
                  </a:cubicBezTo>
                  <a:cubicBezTo>
                    <a:pt x="112" y="13"/>
                    <a:pt x="131" y="45"/>
                    <a:pt x="131" y="78"/>
                  </a:cubicBezTo>
                  <a:cubicBezTo>
                    <a:pt x="131" y="120"/>
                    <a:pt x="102" y="150"/>
                    <a:pt x="55" y="198"/>
                  </a:cubicBezTo>
                  <a:lnTo>
                    <a:pt x="4" y="250"/>
                  </a:lnTo>
                  <a:cubicBezTo>
                    <a:pt x="0" y="254"/>
                    <a:pt x="0" y="255"/>
                    <a:pt x="0" y="265"/>
                  </a:cubicBezTo>
                  <a:lnTo>
                    <a:pt x="157" y="265"/>
                  </a:lnTo>
                  <a:lnTo>
                    <a:pt x="169" y="194"/>
                  </a:lnTo>
                  <a:lnTo>
                    <a:pt x="156" y="194"/>
                  </a:lnTo>
                  <a:cubicBezTo>
                    <a:pt x="155" y="202"/>
                    <a:pt x="152" y="222"/>
                    <a:pt x="147" y="229"/>
                  </a:cubicBezTo>
                  <a:cubicBezTo>
                    <a:pt x="145" y="232"/>
                    <a:pt x="114" y="232"/>
                    <a:pt x="108" y="232"/>
                  </a:cubicBezTo>
                  <a:lnTo>
                    <a:pt x="37" y="232"/>
                  </a:lnTo>
                  <a:lnTo>
                    <a:pt x="91" y="1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45">
              <a:extLst>
                <a:ext uri="{FF2B5EF4-FFF2-40B4-BE49-F238E27FC236}">
                  <a16:creationId xmlns:a16="http://schemas.microsoft.com/office/drawing/2014/main" id="{20839C56-8561-444D-B18E-378065E27FB2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744538" y="4870450"/>
              <a:ext cx="174625" cy="163513"/>
            </a:xfrm>
            <a:custGeom>
              <a:avLst/>
              <a:gdLst>
                <a:gd name="T0" fmla="*/ 365 w 397"/>
                <a:gd name="T1" fmla="*/ 244 h 371"/>
                <a:gd name="T2" fmla="*/ 368 w 397"/>
                <a:gd name="T3" fmla="*/ 236 h 371"/>
                <a:gd name="T4" fmla="*/ 362 w 397"/>
                <a:gd name="T5" fmla="*/ 230 h 371"/>
                <a:gd name="T6" fmla="*/ 355 w 397"/>
                <a:gd name="T7" fmla="*/ 237 h 371"/>
                <a:gd name="T8" fmla="*/ 206 w 397"/>
                <a:gd name="T9" fmla="*/ 354 h 371"/>
                <a:gd name="T10" fmla="*/ 126 w 397"/>
                <a:gd name="T11" fmla="*/ 354 h 371"/>
                <a:gd name="T12" fmla="*/ 114 w 397"/>
                <a:gd name="T13" fmla="*/ 354 h 371"/>
                <a:gd name="T14" fmla="*/ 107 w 397"/>
                <a:gd name="T15" fmla="*/ 348 h 371"/>
                <a:gd name="T16" fmla="*/ 110 w 397"/>
                <a:gd name="T17" fmla="*/ 336 h 371"/>
                <a:gd name="T18" fmla="*/ 147 w 397"/>
                <a:gd name="T19" fmla="*/ 187 h 371"/>
                <a:gd name="T20" fmla="*/ 201 w 397"/>
                <a:gd name="T21" fmla="*/ 187 h 371"/>
                <a:gd name="T22" fmla="*/ 247 w 397"/>
                <a:gd name="T23" fmla="*/ 212 h 371"/>
                <a:gd name="T24" fmla="*/ 243 w 397"/>
                <a:gd name="T25" fmla="*/ 239 h 371"/>
                <a:gd name="T26" fmla="*/ 242 w 397"/>
                <a:gd name="T27" fmla="*/ 245 h 371"/>
                <a:gd name="T28" fmla="*/ 249 w 397"/>
                <a:gd name="T29" fmla="*/ 251 h 371"/>
                <a:gd name="T30" fmla="*/ 257 w 397"/>
                <a:gd name="T31" fmla="*/ 240 h 371"/>
                <a:gd name="T32" fmla="*/ 288 w 397"/>
                <a:gd name="T33" fmla="*/ 112 h 371"/>
                <a:gd name="T34" fmla="*/ 281 w 397"/>
                <a:gd name="T35" fmla="*/ 106 h 371"/>
                <a:gd name="T36" fmla="*/ 274 w 397"/>
                <a:gd name="T37" fmla="*/ 116 h 371"/>
                <a:gd name="T38" fmla="*/ 202 w 397"/>
                <a:gd name="T39" fmla="*/ 170 h 371"/>
                <a:gd name="T40" fmla="*/ 151 w 397"/>
                <a:gd name="T41" fmla="*/ 170 h 371"/>
                <a:gd name="T42" fmla="*/ 184 w 397"/>
                <a:gd name="T43" fmla="*/ 38 h 371"/>
                <a:gd name="T44" fmla="*/ 213 w 397"/>
                <a:gd name="T45" fmla="*/ 17 h 371"/>
                <a:gd name="T46" fmla="*/ 290 w 397"/>
                <a:gd name="T47" fmla="*/ 17 h 371"/>
                <a:gd name="T48" fmla="*/ 373 w 397"/>
                <a:gd name="T49" fmla="*/ 78 h 371"/>
                <a:gd name="T50" fmla="*/ 371 w 397"/>
                <a:gd name="T51" fmla="*/ 107 h 371"/>
                <a:gd name="T52" fmla="*/ 370 w 397"/>
                <a:gd name="T53" fmla="*/ 116 h 371"/>
                <a:gd name="T54" fmla="*/ 377 w 397"/>
                <a:gd name="T55" fmla="*/ 123 h 371"/>
                <a:gd name="T56" fmla="*/ 385 w 397"/>
                <a:gd name="T57" fmla="*/ 109 h 371"/>
                <a:gd name="T58" fmla="*/ 395 w 397"/>
                <a:gd name="T59" fmla="*/ 15 h 371"/>
                <a:gd name="T60" fmla="*/ 381 w 397"/>
                <a:gd name="T61" fmla="*/ 0 h 371"/>
                <a:gd name="T62" fmla="*/ 105 w 397"/>
                <a:gd name="T63" fmla="*/ 0 h 371"/>
                <a:gd name="T64" fmla="*/ 89 w 397"/>
                <a:gd name="T65" fmla="*/ 11 h 371"/>
                <a:gd name="T66" fmla="*/ 104 w 397"/>
                <a:gd name="T67" fmla="*/ 17 h 371"/>
                <a:gd name="T68" fmla="*/ 140 w 397"/>
                <a:gd name="T69" fmla="*/ 27 h 371"/>
                <a:gd name="T70" fmla="*/ 137 w 397"/>
                <a:gd name="T71" fmla="*/ 40 h 371"/>
                <a:gd name="T72" fmla="*/ 65 w 397"/>
                <a:gd name="T73" fmla="*/ 329 h 371"/>
                <a:gd name="T74" fmla="*/ 15 w 397"/>
                <a:gd name="T75" fmla="*/ 354 h 371"/>
                <a:gd name="T76" fmla="*/ 0 w 397"/>
                <a:gd name="T77" fmla="*/ 365 h 371"/>
                <a:gd name="T78" fmla="*/ 15 w 397"/>
                <a:gd name="T79" fmla="*/ 371 h 371"/>
                <a:gd name="T80" fmla="*/ 298 w 397"/>
                <a:gd name="T81" fmla="*/ 371 h 371"/>
                <a:gd name="T82" fmla="*/ 315 w 397"/>
                <a:gd name="T83" fmla="*/ 362 h 371"/>
                <a:gd name="T84" fmla="*/ 365 w 397"/>
                <a:gd name="T85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7" h="371">
                  <a:moveTo>
                    <a:pt x="365" y="244"/>
                  </a:moveTo>
                  <a:cubicBezTo>
                    <a:pt x="367" y="241"/>
                    <a:pt x="368" y="238"/>
                    <a:pt x="368" y="236"/>
                  </a:cubicBezTo>
                  <a:cubicBezTo>
                    <a:pt x="368" y="236"/>
                    <a:pt x="368" y="230"/>
                    <a:pt x="362" y="230"/>
                  </a:cubicBezTo>
                  <a:cubicBezTo>
                    <a:pt x="357" y="230"/>
                    <a:pt x="356" y="234"/>
                    <a:pt x="355" y="237"/>
                  </a:cubicBezTo>
                  <a:cubicBezTo>
                    <a:pt x="319" y="318"/>
                    <a:pt x="299" y="354"/>
                    <a:pt x="206" y="354"/>
                  </a:cubicBezTo>
                  <a:lnTo>
                    <a:pt x="126" y="354"/>
                  </a:lnTo>
                  <a:cubicBezTo>
                    <a:pt x="118" y="354"/>
                    <a:pt x="117" y="354"/>
                    <a:pt x="114" y="354"/>
                  </a:cubicBezTo>
                  <a:cubicBezTo>
                    <a:pt x="109" y="353"/>
                    <a:pt x="107" y="353"/>
                    <a:pt x="107" y="348"/>
                  </a:cubicBezTo>
                  <a:cubicBezTo>
                    <a:pt x="107" y="347"/>
                    <a:pt x="107" y="346"/>
                    <a:pt x="110" y="336"/>
                  </a:cubicBezTo>
                  <a:lnTo>
                    <a:pt x="147" y="187"/>
                  </a:lnTo>
                  <a:lnTo>
                    <a:pt x="201" y="187"/>
                  </a:lnTo>
                  <a:cubicBezTo>
                    <a:pt x="247" y="187"/>
                    <a:pt x="247" y="198"/>
                    <a:pt x="247" y="212"/>
                  </a:cubicBezTo>
                  <a:cubicBezTo>
                    <a:pt x="247" y="216"/>
                    <a:pt x="247" y="222"/>
                    <a:pt x="243" y="239"/>
                  </a:cubicBezTo>
                  <a:cubicBezTo>
                    <a:pt x="242" y="241"/>
                    <a:pt x="242" y="243"/>
                    <a:pt x="242" y="245"/>
                  </a:cubicBezTo>
                  <a:cubicBezTo>
                    <a:pt x="242" y="247"/>
                    <a:pt x="244" y="251"/>
                    <a:pt x="249" y="251"/>
                  </a:cubicBezTo>
                  <a:cubicBezTo>
                    <a:pt x="253" y="251"/>
                    <a:pt x="255" y="248"/>
                    <a:pt x="257" y="240"/>
                  </a:cubicBezTo>
                  <a:lnTo>
                    <a:pt x="288" y="112"/>
                  </a:lnTo>
                  <a:cubicBezTo>
                    <a:pt x="288" y="109"/>
                    <a:pt x="285" y="106"/>
                    <a:pt x="281" y="106"/>
                  </a:cubicBezTo>
                  <a:cubicBezTo>
                    <a:pt x="277" y="106"/>
                    <a:pt x="275" y="109"/>
                    <a:pt x="274" y="116"/>
                  </a:cubicBezTo>
                  <a:cubicBezTo>
                    <a:pt x="262" y="157"/>
                    <a:pt x="253" y="170"/>
                    <a:pt x="202" y="170"/>
                  </a:cubicBezTo>
                  <a:lnTo>
                    <a:pt x="151" y="170"/>
                  </a:lnTo>
                  <a:lnTo>
                    <a:pt x="184" y="38"/>
                  </a:lnTo>
                  <a:cubicBezTo>
                    <a:pt x="189" y="19"/>
                    <a:pt x="189" y="17"/>
                    <a:pt x="213" y="17"/>
                  </a:cubicBezTo>
                  <a:lnTo>
                    <a:pt x="290" y="17"/>
                  </a:lnTo>
                  <a:cubicBezTo>
                    <a:pt x="357" y="17"/>
                    <a:pt x="373" y="33"/>
                    <a:pt x="373" y="78"/>
                  </a:cubicBezTo>
                  <a:cubicBezTo>
                    <a:pt x="373" y="91"/>
                    <a:pt x="373" y="92"/>
                    <a:pt x="371" y="107"/>
                  </a:cubicBezTo>
                  <a:cubicBezTo>
                    <a:pt x="371" y="110"/>
                    <a:pt x="370" y="114"/>
                    <a:pt x="370" y="116"/>
                  </a:cubicBezTo>
                  <a:cubicBezTo>
                    <a:pt x="370" y="119"/>
                    <a:pt x="372" y="123"/>
                    <a:pt x="377" y="123"/>
                  </a:cubicBezTo>
                  <a:cubicBezTo>
                    <a:pt x="383" y="123"/>
                    <a:pt x="383" y="120"/>
                    <a:pt x="385" y="109"/>
                  </a:cubicBezTo>
                  <a:lnTo>
                    <a:pt x="395" y="15"/>
                  </a:lnTo>
                  <a:cubicBezTo>
                    <a:pt x="397" y="0"/>
                    <a:pt x="394" y="0"/>
                    <a:pt x="381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24" y="17"/>
                    <a:pt x="140" y="17"/>
                    <a:pt x="140" y="27"/>
                  </a:cubicBezTo>
                  <a:cubicBezTo>
                    <a:pt x="140" y="29"/>
                    <a:pt x="140" y="30"/>
                    <a:pt x="137" y="40"/>
                  </a:cubicBezTo>
                  <a:lnTo>
                    <a:pt x="65" y="329"/>
                  </a:lnTo>
                  <a:cubicBezTo>
                    <a:pt x="59" y="350"/>
                    <a:pt x="58" y="354"/>
                    <a:pt x="15" y="354"/>
                  </a:cubicBezTo>
                  <a:cubicBezTo>
                    <a:pt x="6" y="354"/>
                    <a:pt x="0" y="354"/>
                    <a:pt x="0" y="365"/>
                  </a:cubicBezTo>
                  <a:cubicBezTo>
                    <a:pt x="0" y="371"/>
                    <a:pt x="5" y="371"/>
                    <a:pt x="15" y="371"/>
                  </a:cubicBezTo>
                  <a:lnTo>
                    <a:pt x="298" y="371"/>
                  </a:lnTo>
                  <a:cubicBezTo>
                    <a:pt x="311" y="371"/>
                    <a:pt x="311" y="371"/>
                    <a:pt x="315" y="362"/>
                  </a:cubicBezTo>
                  <a:lnTo>
                    <a:pt x="365" y="24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Rectangle 46">
              <a:extLst>
                <a:ext uri="{FF2B5EF4-FFF2-40B4-BE49-F238E27FC236}">
                  <a16:creationId xmlns:a16="http://schemas.microsoft.com/office/drawing/2014/main" id="{EF86766E-C59E-4C00-A53D-B3AE09794166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95288" y="5130800"/>
              <a:ext cx="6254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DF63F454-C075-479B-9C31-F3B3BDE9EAE4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404813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5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1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5" y="106"/>
                  </a:cubicBezTo>
                  <a:cubicBezTo>
                    <a:pt x="103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5" y="235"/>
                    <a:pt x="78" y="202"/>
                  </a:cubicBezTo>
                  <a:cubicBezTo>
                    <a:pt x="100" y="171"/>
                    <a:pt x="126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C86FC4DA-6F0F-41B1-BCAB-951C0B6F1133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19125" y="5170488"/>
              <a:ext cx="107950" cy="47625"/>
            </a:xfrm>
            <a:custGeom>
              <a:avLst/>
              <a:gdLst>
                <a:gd name="T0" fmla="*/ 194 w 242"/>
                <a:gd name="T1" fmla="*/ 65 h 108"/>
                <a:gd name="T2" fmla="*/ 168 w 242"/>
                <a:gd name="T3" fmla="*/ 97 h 108"/>
                <a:gd name="T4" fmla="*/ 179 w 242"/>
                <a:gd name="T5" fmla="*/ 108 h 108"/>
                <a:gd name="T6" fmla="*/ 189 w 242"/>
                <a:gd name="T7" fmla="*/ 101 h 108"/>
                <a:gd name="T8" fmla="*/ 232 w 242"/>
                <a:gd name="T9" fmla="*/ 65 h 108"/>
                <a:gd name="T10" fmla="*/ 242 w 242"/>
                <a:gd name="T11" fmla="*/ 54 h 108"/>
                <a:gd name="T12" fmla="*/ 234 w 242"/>
                <a:gd name="T13" fmla="*/ 43 h 108"/>
                <a:gd name="T14" fmla="*/ 212 w 242"/>
                <a:gd name="T15" fmla="*/ 12 h 108"/>
                <a:gd name="T16" fmla="*/ 201 w 242"/>
                <a:gd name="T17" fmla="*/ 0 h 108"/>
                <a:gd name="T18" fmla="*/ 190 w 242"/>
                <a:gd name="T19" fmla="*/ 11 h 108"/>
                <a:gd name="T20" fmla="*/ 203 w 242"/>
                <a:gd name="T21" fmla="*/ 43 h 108"/>
                <a:gd name="T22" fmla="*/ 19 w 242"/>
                <a:gd name="T23" fmla="*/ 43 h 108"/>
                <a:gd name="T24" fmla="*/ 0 w 242"/>
                <a:gd name="T25" fmla="*/ 54 h 108"/>
                <a:gd name="T26" fmla="*/ 19 w 242"/>
                <a:gd name="T27" fmla="*/ 65 h 108"/>
                <a:gd name="T28" fmla="*/ 194 w 242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08">
                  <a:moveTo>
                    <a:pt x="194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4" y="108"/>
                    <a:pt x="179" y="108"/>
                  </a:cubicBezTo>
                  <a:cubicBezTo>
                    <a:pt x="184" y="108"/>
                    <a:pt x="187" y="104"/>
                    <a:pt x="189" y="101"/>
                  </a:cubicBezTo>
                  <a:cubicBezTo>
                    <a:pt x="196" y="92"/>
                    <a:pt x="209" y="77"/>
                    <a:pt x="232" y="65"/>
                  </a:cubicBezTo>
                  <a:cubicBezTo>
                    <a:pt x="236" y="63"/>
                    <a:pt x="242" y="60"/>
                    <a:pt x="242" y="54"/>
                  </a:cubicBezTo>
                  <a:cubicBezTo>
                    <a:pt x="242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2" y="12"/>
                  </a:cubicBezTo>
                  <a:cubicBezTo>
                    <a:pt x="211" y="7"/>
                    <a:pt x="209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4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831D3FD7-E751-47B4-97ED-2C06D78D4032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47688" y="5238750"/>
              <a:ext cx="171450" cy="163513"/>
            </a:xfrm>
            <a:custGeom>
              <a:avLst/>
              <a:gdLst>
                <a:gd name="T0" fmla="*/ 64 w 389"/>
                <a:gd name="T1" fmla="*/ 330 h 373"/>
                <a:gd name="T2" fmla="*/ 15 w 389"/>
                <a:gd name="T3" fmla="*/ 356 h 373"/>
                <a:gd name="T4" fmla="*/ 0 w 389"/>
                <a:gd name="T5" fmla="*/ 367 h 373"/>
                <a:gd name="T6" fmla="*/ 15 w 389"/>
                <a:gd name="T7" fmla="*/ 373 h 373"/>
                <a:gd name="T8" fmla="*/ 209 w 389"/>
                <a:gd name="T9" fmla="*/ 373 h 373"/>
                <a:gd name="T10" fmla="*/ 360 w 389"/>
                <a:gd name="T11" fmla="*/ 255 h 373"/>
                <a:gd name="T12" fmla="*/ 275 w 389"/>
                <a:gd name="T13" fmla="*/ 178 h 373"/>
                <a:gd name="T14" fmla="*/ 389 w 389"/>
                <a:gd name="T15" fmla="*/ 76 h 373"/>
                <a:gd name="T16" fmla="*/ 288 w 389"/>
                <a:gd name="T17" fmla="*/ 0 h 373"/>
                <a:gd name="T18" fmla="*/ 105 w 389"/>
                <a:gd name="T19" fmla="*/ 0 h 373"/>
                <a:gd name="T20" fmla="*/ 89 w 389"/>
                <a:gd name="T21" fmla="*/ 11 h 373"/>
                <a:gd name="T22" fmla="*/ 104 w 389"/>
                <a:gd name="T23" fmla="*/ 17 h 373"/>
                <a:gd name="T24" fmla="*/ 125 w 389"/>
                <a:gd name="T25" fmla="*/ 18 h 373"/>
                <a:gd name="T26" fmla="*/ 140 w 389"/>
                <a:gd name="T27" fmla="*/ 27 h 373"/>
                <a:gd name="T28" fmla="*/ 137 w 389"/>
                <a:gd name="T29" fmla="*/ 37 h 373"/>
                <a:gd name="T30" fmla="*/ 64 w 389"/>
                <a:gd name="T31" fmla="*/ 330 h 373"/>
                <a:gd name="T32" fmla="*/ 147 w 389"/>
                <a:gd name="T33" fmla="*/ 173 h 373"/>
                <a:gd name="T34" fmla="*/ 181 w 389"/>
                <a:gd name="T35" fmla="*/ 38 h 373"/>
                <a:gd name="T36" fmla="*/ 210 w 389"/>
                <a:gd name="T37" fmla="*/ 17 h 373"/>
                <a:gd name="T38" fmla="*/ 280 w 389"/>
                <a:gd name="T39" fmla="*/ 17 h 373"/>
                <a:gd name="T40" fmla="*/ 340 w 389"/>
                <a:gd name="T41" fmla="*/ 74 h 373"/>
                <a:gd name="T42" fmla="*/ 226 w 389"/>
                <a:gd name="T43" fmla="*/ 173 h 373"/>
                <a:gd name="T44" fmla="*/ 147 w 389"/>
                <a:gd name="T45" fmla="*/ 173 h 373"/>
                <a:gd name="T46" fmla="*/ 122 w 389"/>
                <a:gd name="T47" fmla="*/ 356 h 373"/>
                <a:gd name="T48" fmla="*/ 110 w 389"/>
                <a:gd name="T49" fmla="*/ 356 h 373"/>
                <a:gd name="T50" fmla="*/ 103 w 389"/>
                <a:gd name="T51" fmla="*/ 350 h 373"/>
                <a:gd name="T52" fmla="*/ 106 w 389"/>
                <a:gd name="T53" fmla="*/ 338 h 373"/>
                <a:gd name="T54" fmla="*/ 143 w 389"/>
                <a:gd name="T55" fmla="*/ 185 h 373"/>
                <a:gd name="T56" fmla="*/ 247 w 389"/>
                <a:gd name="T57" fmla="*/ 185 h 373"/>
                <a:gd name="T58" fmla="*/ 309 w 389"/>
                <a:gd name="T59" fmla="*/ 249 h 373"/>
                <a:gd name="T60" fmla="*/ 196 w 389"/>
                <a:gd name="T61" fmla="*/ 356 h 373"/>
                <a:gd name="T62" fmla="*/ 122 w 389"/>
                <a:gd name="T63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73">
                  <a:moveTo>
                    <a:pt x="64" y="330"/>
                  </a:moveTo>
                  <a:cubicBezTo>
                    <a:pt x="59" y="352"/>
                    <a:pt x="58" y="356"/>
                    <a:pt x="15" y="356"/>
                  </a:cubicBezTo>
                  <a:cubicBezTo>
                    <a:pt x="5" y="356"/>
                    <a:pt x="0" y="356"/>
                    <a:pt x="0" y="367"/>
                  </a:cubicBezTo>
                  <a:cubicBezTo>
                    <a:pt x="0" y="373"/>
                    <a:pt x="5" y="373"/>
                    <a:pt x="15" y="373"/>
                  </a:cubicBezTo>
                  <a:lnTo>
                    <a:pt x="209" y="373"/>
                  </a:lnTo>
                  <a:cubicBezTo>
                    <a:pt x="296" y="373"/>
                    <a:pt x="360" y="309"/>
                    <a:pt x="360" y="255"/>
                  </a:cubicBezTo>
                  <a:cubicBezTo>
                    <a:pt x="360" y="216"/>
                    <a:pt x="328" y="184"/>
                    <a:pt x="275" y="178"/>
                  </a:cubicBezTo>
                  <a:cubicBezTo>
                    <a:pt x="332" y="168"/>
                    <a:pt x="389" y="127"/>
                    <a:pt x="389" y="76"/>
                  </a:cubicBezTo>
                  <a:cubicBezTo>
                    <a:pt x="389" y="35"/>
                    <a:pt x="353" y="0"/>
                    <a:pt x="288" y="0"/>
                  </a:cubicBezTo>
                  <a:lnTo>
                    <a:pt x="105" y="0"/>
                  </a:lnTo>
                  <a:cubicBezTo>
                    <a:pt x="94" y="0"/>
                    <a:pt x="89" y="0"/>
                    <a:pt x="89" y="11"/>
                  </a:cubicBezTo>
                  <a:cubicBezTo>
                    <a:pt x="89" y="17"/>
                    <a:pt x="94" y="17"/>
                    <a:pt x="104" y="17"/>
                  </a:cubicBezTo>
                  <a:cubicBezTo>
                    <a:pt x="105" y="17"/>
                    <a:pt x="116" y="17"/>
                    <a:pt x="125" y="18"/>
                  </a:cubicBezTo>
                  <a:cubicBezTo>
                    <a:pt x="135" y="19"/>
                    <a:pt x="140" y="20"/>
                    <a:pt x="140" y="27"/>
                  </a:cubicBezTo>
                  <a:cubicBezTo>
                    <a:pt x="140" y="29"/>
                    <a:pt x="139" y="31"/>
                    <a:pt x="137" y="37"/>
                  </a:cubicBezTo>
                  <a:lnTo>
                    <a:pt x="64" y="330"/>
                  </a:lnTo>
                  <a:close/>
                  <a:moveTo>
                    <a:pt x="147" y="173"/>
                  </a:moveTo>
                  <a:lnTo>
                    <a:pt x="181" y="38"/>
                  </a:lnTo>
                  <a:cubicBezTo>
                    <a:pt x="185" y="19"/>
                    <a:pt x="187" y="17"/>
                    <a:pt x="210" y="17"/>
                  </a:cubicBezTo>
                  <a:lnTo>
                    <a:pt x="280" y="17"/>
                  </a:lnTo>
                  <a:cubicBezTo>
                    <a:pt x="328" y="17"/>
                    <a:pt x="340" y="50"/>
                    <a:pt x="340" y="74"/>
                  </a:cubicBezTo>
                  <a:cubicBezTo>
                    <a:pt x="340" y="122"/>
                    <a:pt x="293" y="173"/>
                    <a:pt x="226" y="173"/>
                  </a:cubicBezTo>
                  <a:lnTo>
                    <a:pt x="147" y="173"/>
                  </a:lnTo>
                  <a:close/>
                  <a:moveTo>
                    <a:pt x="122" y="356"/>
                  </a:moveTo>
                  <a:cubicBezTo>
                    <a:pt x="114" y="356"/>
                    <a:pt x="113" y="356"/>
                    <a:pt x="110" y="356"/>
                  </a:cubicBezTo>
                  <a:cubicBezTo>
                    <a:pt x="105" y="355"/>
                    <a:pt x="103" y="355"/>
                    <a:pt x="103" y="350"/>
                  </a:cubicBezTo>
                  <a:cubicBezTo>
                    <a:pt x="103" y="349"/>
                    <a:pt x="103" y="347"/>
                    <a:pt x="106" y="338"/>
                  </a:cubicBezTo>
                  <a:lnTo>
                    <a:pt x="143" y="185"/>
                  </a:lnTo>
                  <a:lnTo>
                    <a:pt x="247" y="185"/>
                  </a:lnTo>
                  <a:cubicBezTo>
                    <a:pt x="299" y="185"/>
                    <a:pt x="309" y="226"/>
                    <a:pt x="309" y="249"/>
                  </a:cubicBezTo>
                  <a:cubicBezTo>
                    <a:pt x="309" y="303"/>
                    <a:pt x="261" y="356"/>
                    <a:pt x="196" y="356"/>
                  </a:cubicBezTo>
                  <a:lnTo>
                    <a:pt x="122" y="3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50">
              <a:extLst>
                <a:ext uri="{FF2B5EF4-FFF2-40B4-BE49-F238E27FC236}">
                  <a16:creationId xmlns:a16="http://schemas.microsoft.com/office/drawing/2014/main" id="{45BFDA04-0188-4B48-85C3-45EE7B95B15B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42950" y="5230813"/>
              <a:ext cx="127000" cy="177800"/>
            </a:xfrm>
            <a:custGeom>
              <a:avLst/>
              <a:gdLst>
                <a:gd name="T0" fmla="*/ 231 w 287"/>
                <a:gd name="T1" fmla="*/ 206 h 403"/>
                <a:gd name="T2" fmla="*/ 160 w 287"/>
                <a:gd name="T3" fmla="*/ 142 h 403"/>
                <a:gd name="T4" fmla="*/ 49 w 287"/>
                <a:gd name="T5" fmla="*/ 193 h 403"/>
                <a:gd name="T6" fmla="*/ 0 w 287"/>
                <a:gd name="T7" fmla="*/ 306 h 403"/>
                <a:gd name="T8" fmla="*/ 100 w 287"/>
                <a:gd name="T9" fmla="*/ 403 h 403"/>
                <a:gd name="T10" fmla="*/ 287 w 287"/>
                <a:gd name="T11" fmla="*/ 142 h 403"/>
                <a:gd name="T12" fmla="*/ 169 w 287"/>
                <a:gd name="T13" fmla="*/ 0 h 403"/>
                <a:gd name="T14" fmla="*/ 65 w 287"/>
                <a:gd name="T15" fmla="*/ 87 h 403"/>
                <a:gd name="T16" fmla="*/ 86 w 287"/>
                <a:gd name="T17" fmla="*/ 106 h 403"/>
                <a:gd name="T18" fmla="*/ 115 w 287"/>
                <a:gd name="T19" fmla="*/ 77 h 403"/>
                <a:gd name="T20" fmla="*/ 89 w 287"/>
                <a:gd name="T21" fmla="*/ 58 h 403"/>
                <a:gd name="T22" fmla="*/ 168 w 287"/>
                <a:gd name="T23" fmla="*/ 14 h 403"/>
                <a:gd name="T24" fmla="*/ 246 w 287"/>
                <a:gd name="T25" fmla="*/ 113 h 403"/>
                <a:gd name="T26" fmla="*/ 231 w 287"/>
                <a:gd name="T27" fmla="*/ 206 h 403"/>
                <a:gd name="T28" fmla="*/ 231 w 287"/>
                <a:gd name="T29" fmla="*/ 206 h 403"/>
                <a:gd name="T30" fmla="*/ 102 w 287"/>
                <a:gd name="T31" fmla="*/ 388 h 403"/>
                <a:gd name="T32" fmla="*/ 42 w 287"/>
                <a:gd name="T33" fmla="*/ 326 h 403"/>
                <a:gd name="T34" fmla="*/ 78 w 287"/>
                <a:gd name="T35" fmla="*/ 202 h 403"/>
                <a:gd name="T36" fmla="*/ 160 w 287"/>
                <a:gd name="T37" fmla="*/ 154 h 403"/>
                <a:gd name="T38" fmla="*/ 221 w 287"/>
                <a:gd name="T39" fmla="*/ 226 h 403"/>
                <a:gd name="T40" fmla="*/ 102 w 287"/>
                <a:gd name="T41" fmla="*/ 388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03">
                  <a:moveTo>
                    <a:pt x="231" y="206"/>
                  </a:moveTo>
                  <a:cubicBezTo>
                    <a:pt x="225" y="172"/>
                    <a:pt x="203" y="142"/>
                    <a:pt x="160" y="142"/>
                  </a:cubicBezTo>
                  <a:cubicBezTo>
                    <a:pt x="127" y="142"/>
                    <a:pt x="92" y="150"/>
                    <a:pt x="49" y="193"/>
                  </a:cubicBezTo>
                  <a:cubicBezTo>
                    <a:pt x="4" y="238"/>
                    <a:pt x="0" y="289"/>
                    <a:pt x="0" y="306"/>
                  </a:cubicBezTo>
                  <a:cubicBezTo>
                    <a:pt x="0" y="340"/>
                    <a:pt x="24" y="403"/>
                    <a:pt x="100" y="403"/>
                  </a:cubicBezTo>
                  <a:cubicBezTo>
                    <a:pt x="230" y="403"/>
                    <a:pt x="287" y="220"/>
                    <a:pt x="287" y="142"/>
                  </a:cubicBezTo>
                  <a:cubicBezTo>
                    <a:pt x="287" y="55"/>
                    <a:pt x="236" y="0"/>
                    <a:pt x="169" y="0"/>
                  </a:cubicBezTo>
                  <a:cubicBezTo>
                    <a:pt x="90" y="0"/>
                    <a:pt x="65" y="71"/>
                    <a:pt x="65" y="87"/>
                  </a:cubicBezTo>
                  <a:cubicBezTo>
                    <a:pt x="65" y="94"/>
                    <a:pt x="69" y="106"/>
                    <a:pt x="86" y="106"/>
                  </a:cubicBezTo>
                  <a:cubicBezTo>
                    <a:pt x="104" y="106"/>
                    <a:pt x="115" y="89"/>
                    <a:pt x="115" y="77"/>
                  </a:cubicBezTo>
                  <a:cubicBezTo>
                    <a:pt x="115" y="58"/>
                    <a:pt x="98" y="58"/>
                    <a:pt x="89" y="58"/>
                  </a:cubicBezTo>
                  <a:cubicBezTo>
                    <a:pt x="113" y="17"/>
                    <a:pt x="152" y="14"/>
                    <a:pt x="168" y="14"/>
                  </a:cubicBezTo>
                  <a:cubicBezTo>
                    <a:pt x="208" y="14"/>
                    <a:pt x="246" y="42"/>
                    <a:pt x="246" y="113"/>
                  </a:cubicBezTo>
                  <a:cubicBezTo>
                    <a:pt x="246" y="134"/>
                    <a:pt x="243" y="162"/>
                    <a:pt x="231" y="206"/>
                  </a:cubicBezTo>
                  <a:lnTo>
                    <a:pt x="231" y="206"/>
                  </a:lnTo>
                  <a:close/>
                  <a:moveTo>
                    <a:pt x="102" y="388"/>
                  </a:moveTo>
                  <a:cubicBezTo>
                    <a:pt x="42" y="388"/>
                    <a:pt x="42" y="332"/>
                    <a:pt x="42" y="326"/>
                  </a:cubicBezTo>
                  <a:cubicBezTo>
                    <a:pt x="42" y="311"/>
                    <a:pt x="56" y="235"/>
                    <a:pt x="78" y="202"/>
                  </a:cubicBezTo>
                  <a:cubicBezTo>
                    <a:pt x="100" y="171"/>
                    <a:pt x="127" y="154"/>
                    <a:pt x="160" y="154"/>
                  </a:cubicBezTo>
                  <a:cubicBezTo>
                    <a:pt x="220" y="154"/>
                    <a:pt x="221" y="215"/>
                    <a:pt x="221" y="226"/>
                  </a:cubicBezTo>
                  <a:cubicBezTo>
                    <a:pt x="221" y="265"/>
                    <a:pt x="186" y="388"/>
                    <a:pt x="102" y="3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51">
              <a:extLst>
                <a:ext uri="{FF2B5EF4-FFF2-40B4-BE49-F238E27FC236}">
                  <a16:creationId xmlns:a16="http://schemas.microsoft.com/office/drawing/2014/main" id="{A5CF0BC1-B0E1-4937-B037-E54C7C7EAF7D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19163" y="5230813"/>
              <a:ext cx="106362" cy="47625"/>
            </a:xfrm>
            <a:custGeom>
              <a:avLst/>
              <a:gdLst>
                <a:gd name="T0" fmla="*/ 193 w 241"/>
                <a:gd name="T1" fmla="*/ 65 h 108"/>
                <a:gd name="T2" fmla="*/ 168 w 241"/>
                <a:gd name="T3" fmla="*/ 97 h 108"/>
                <a:gd name="T4" fmla="*/ 179 w 241"/>
                <a:gd name="T5" fmla="*/ 108 h 108"/>
                <a:gd name="T6" fmla="*/ 189 w 241"/>
                <a:gd name="T7" fmla="*/ 101 h 108"/>
                <a:gd name="T8" fmla="*/ 232 w 241"/>
                <a:gd name="T9" fmla="*/ 65 h 108"/>
                <a:gd name="T10" fmla="*/ 241 w 241"/>
                <a:gd name="T11" fmla="*/ 54 h 108"/>
                <a:gd name="T12" fmla="*/ 234 w 241"/>
                <a:gd name="T13" fmla="*/ 43 h 108"/>
                <a:gd name="T14" fmla="*/ 211 w 241"/>
                <a:gd name="T15" fmla="*/ 12 h 108"/>
                <a:gd name="T16" fmla="*/ 201 w 241"/>
                <a:gd name="T17" fmla="*/ 0 h 108"/>
                <a:gd name="T18" fmla="*/ 190 w 241"/>
                <a:gd name="T19" fmla="*/ 11 h 108"/>
                <a:gd name="T20" fmla="*/ 203 w 241"/>
                <a:gd name="T21" fmla="*/ 43 h 108"/>
                <a:gd name="T22" fmla="*/ 19 w 241"/>
                <a:gd name="T23" fmla="*/ 43 h 108"/>
                <a:gd name="T24" fmla="*/ 0 w 241"/>
                <a:gd name="T25" fmla="*/ 54 h 108"/>
                <a:gd name="T26" fmla="*/ 19 w 241"/>
                <a:gd name="T27" fmla="*/ 65 h 108"/>
                <a:gd name="T28" fmla="*/ 193 w 241"/>
                <a:gd name="T29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108">
                  <a:moveTo>
                    <a:pt x="193" y="65"/>
                  </a:moveTo>
                  <a:cubicBezTo>
                    <a:pt x="186" y="72"/>
                    <a:pt x="168" y="87"/>
                    <a:pt x="168" y="97"/>
                  </a:cubicBezTo>
                  <a:cubicBezTo>
                    <a:pt x="168" y="102"/>
                    <a:pt x="173" y="108"/>
                    <a:pt x="179" y="108"/>
                  </a:cubicBezTo>
                  <a:cubicBezTo>
                    <a:pt x="184" y="108"/>
                    <a:pt x="186" y="104"/>
                    <a:pt x="189" y="101"/>
                  </a:cubicBezTo>
                  <a:cubicBezTo>
                    <a:pt x="196" y="92"/>
                    <a:pt x="208" y="77"/>
                    <a:pt x="232" y="65"/>
                  </a:cubicBezTo>
                  <a:cubicBezTo>
                    <a:pt x="236" y="63"/>
                    <a:pt x="241" y="60"/>
                    <a:pt x="241" y="54"/>
                  </a:cubicBezTo>
                  <a:cubicBezTo>
                    <a:pt x="241" y="48"/>
                    <a:pt x="238" y="45"/>
                    <a:pt x="234" y="43"/>
                  </a:cubicBezTo>
                  <a:cubicBezTo>
                    <a:pt x="222" y="35"/>
                    <a:pt x="216" y="25"/>
                    <a:pt x="211" y="12"/>
                  </a:cubicBezTo>
                  <a:cubicBezTo>
                    <a:pt x="210" y="7"/>
                    <a:pt x="208" y="0"/>
                    <a:pt x="201" y="0"/>
                  </a:cubicBezTo>
                  <a:cubicBezTo>
                    <a:pt x="193" y="0"/>
                    <a:pt x="190" y="7"/>
                    <a:pt x="190" y="11"/>
                  </a:cubicBezTo>
                  <a:cubicBezTo>
                    <a:pt x="190" y="14"/>
                    <a:pt x="194" y="31"/>
                    <a:pt x="203" y="43"/>
                  </a:cubicBezTo>
                  <a:lnTo>
                    <a:pt x="19" y="43"/>
                  </a:lnTo>
                  <a:cubicBezTo>
                    <a:pt x="10" y="43"/>
                    <a:pt x="0" y="43"/>
                    <a:pt x="0" y="54"/>
                  </a:cubicBezTo>
                  <a:cubicBezTo>
                    <a:pt x="0" y="65"/>
                    <a:pt x="10" y="65"/>
                    <a:pt x="19" y="65"/>
                  </a:cubicBezTo>
                  <a:lnTo>
                    <a:pt x="193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F891844B-439D-4E00-93A6-1028900B2808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881063" y="5295900"/>
              <a:ext cx="131762" cy="158750"/>
            </a:xfrm>
            <a:custGeom>
              <a:avLst/>
              <a:gdLst>
                <a:gd name="T0" fmla="*/ 109 w 295"/>
                <a:gd name="T1" fmla="*/ 50 h 359"/>
                <a:gd name="T2" fmla="*/ 118 w 295"/>
                <a:gd name="T3" fmla="*/ 15 h 359"/>
                <a:gd name="T4" fmla="*/ 102 w 295"/>
                <a:gd name="T5" fmla="*/ 0 h 359"/>
                <a:gd name="T6" fmla="*/ 80 w 295"/>
                <a:gd name="T7" fmla="*/ 20 h 359"/>
                <a:gd name="T8" fmla="*/ 1 w 295"/>
                <a:gd name="T9" fmla="*/ 336 h 359"/>
                <a:gd name="T10" fmla="*/ 0 w 295"/>
                <a:gd name="T11" fmla="*/ 344 h 359"/>
                <a:gd name="T12" fmla="*/ 15 w 295"/>
                <a:gd name="T13" fmla="*/ 359 h 359"/>
                <a:gd name="T14" fmla="*/ 34 w 295"/>
                <a:gd name="T15" fmla="*/ 348 h 359"/>
                <a:gd name="T16" fmla="*/ 64 w 295"/>
                <a:gd name="T17" fmla="*/ 230 h 359"/>
                <a:gd name="T18" fmla="*/ 117 w 295"/>
                <a:gd name="T19" fmla="*/ 247 h 359"/>
                <a:gd name="T20" fmla="*/ 190 w 295"/>
                <a:gd name="T21" fmla="*/ 207 h 359"/>
                <a:gd name="T22" fmla="*/ 239 w 295"/>
                <a:gd name="T23" fmla="*/ 247 h 359"/>
                <a:gd name="T24" fmla="*/ 279 w 295"/>
                <a:gd name="T25" fmla="*/ 217 h 359"/>
                <a:gd name="T26" fmla="*/ 295 w 295"/>
                <a:gd name="T27" fmla="*/ 163 h 359"/>
                <a:gd name="T28" fmla="*/ 289 w 295"/>
                <a:gd name="T29" fmla="*/ 158 h 359"/>
                <a:gd name="T30" fmla="*/ 281 w 295"/>
                <a:gd name="T31" fmla="*/ 168 h 359"/>
                <a:gd name="T32" fmla="*/ 240 w 295"/>
                <a:gd name="T33" fmla="*/ 235 h 359"/>
                <a:gd name="T34" fmla="*/ 223 w 295"/>
                <a:gd name="T35" fmla="*/ 210 h 359"/>
                <a:gd name="T36" fmla="*/ 234 w 295"/>
                <a:gd name="T37" fmla="*/ 153 h 359"/>
                <a:gd name="T38" fmla="*/ 250 w 295"/>
                <a:gd name="T39" fmla="*/ 94 h 359"/>
                <a:gd name="T40" fmla="*/ 259 w 295"/>
                <a:gd name="T41" fmla="*/ 57 h 359"/>
                <a:gd name="T42" fmla="*/ 267 w 295"/>
                <a:gd name="T43" fmla="*/ 21 h 359"/>
                <a:gd name="T44" fmla="*/ 251 w 295"/>
                <a:gd name="T45" fmla="*/ 6 h 359"/>
                <a:gd name="T46" fmla="*/ 230 w 295"/>
                <a:gd name="T47" fmla="*/ 25 h 359"/>
                <a:gd name="T48" fmla="*/ 204 w 295"/>
                <a:gd name="T49" fmla="*/ 127 h 359"/>
                <a:gd name="T50" fmla="*/ 190 w 295"/>
                <a:gd name="T51" fmla="*/ 183 h 359"/>
                <a:gd name="T52" fmla="*/ 119 w 295"/>
                <a:gd name="T53" fmla="*/ 235 h 359"/>
                <a:gd name="T54" fmla="*/ 79 w 295"/>
                <a:gd name="T55" fmla="*/ 188 h 359"/>
                <a:gd name="T56" fmla="*/ 87 w 295"/>
                <a:gd name="T57" fmla="*/ 141 h 359"/>
                <a:gd name="T58" fmla="*/ 109 w 295"/>
                <a:gd name="T59" fmla="*/ 5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5" h="359">
                  <a:moveTo>
                    <a:pt x="109" y="50"/>
                  </a:moveTo>
                  <a:cubicBezTo>
                    <a:pt x="112" y="38"/>
                    <a:pt x="118" y="17"/>
                    <a:pt x="118" y="15"/>
                  </a:cubicBezTo>
                  <a:cubicBezTo>
                    <a:pt x="118" y="5"/>
                    <a:pt x="111" y="0"/>
                    <a:pt x="102" y="0"/>
                  </a:cubicBezTo>
                  <a:cubicBezTo>
                    <a:pt x="100" y="0"/>
                    <a:pt x="85" y="1"/>
                    <a:pt x="80" y="20"/>
                  </a:cubicBezTo>
                  <a:lnTo>
                    <a:pt x="1" y="336"/>
                  </a:lnTo>
                  <a:cubicBezTo>
                    <a:pt x="0" y="342"/>
                    <a:pt x="0" y="343"/>
                    <a:pt x="0" y="344"/>
                  </a:cubicBezTo>
                  <a:cubicBezTo>
                    <a:pt x="0" y="352"/>
                    <a:pt x="6" y="359"/>
                    <a:pt x="15" y="359"/>
                  </a:cubicBezTo>
                  <a:cubicBezTo>
                    <a:pt x="26" y="359"/>
                    <a:pt x="33" y="349"/>
                    <a:pt x="34" y="348"/>
                  </a:cubicBezTo>
                  <a:cubicBezTo>
                    <a:pt x="36" y="343"/>
                    <a:pt x="43" y="314"/>
                    <a:pt x="64" y="230"/>
                  </a:cubicBezTo>
                  <a:cubicBezTo>
                    <a:pt x="82" y="245"/>
                    <a:pt x="106" y="247"/>
                    <a:pt x="117" y="247"/>
                  </a:cubicBezTo>
                  <a:cubicBezTo>
                    <a:pt x="155" y="247"/>
                    <a:pt x="177" y="223"/>
                    <a:pt x="190" y="207"/>
                  </a:cubicBezTo>
                  <a:cubicBezTo>
                    <a:pt x="195" y="232"/>
                    <a:pt x="215" y="247"/>
                    <a:pt x="239" y="247"/>
                  </a:cubicBezTo>
                  <a:cubicBezTo>
                    <a:pt x="258" y="247"/>
                    <a:pt x="270" y="235"/>
                    <a:pt x="279" y="217"/>
                  </a:cubicBezTo>
                  <a:cubicBezTo>
                    <a:pt x="288" y="198"/>
                    <a:pt x="295" y="164"/>
                    <a:pt x="295" y="163"/>
                  </a:cubicBezTo>
                  <a:cubicBezTo>
                    <a:pt x="295" y="158"/>
                    <a:pt x="291" y="158"/>
                    <a:pt x="289" y="158"/>
                  </a:cubicBezTo>
                  <a:cubicBezTo>
                    <a:pt x="283" y="158"/>
                    <a:pt x="283" y="160"/>
                    <a:pt x="281" y="168"/>
                  </a:cubicBezTo>
                  <a:cubicBezTo>
                    <a:pt x="272" y="203"/>
                    <a:pt x="262" y="235"/>
                    <a:pt x="240" y="235"/>
                  </a:cubicBezTo>
                  <a:cubicBezTo>
                    <a:pt x="225" y="235"/>
                    <a:pt x="223" y="221"/>
                    <a:pt x="223" y="210"/>
                  </a:cubicBezTo>
                  <a:cubicBezTo>
                    <a:pt x="223" y="198"/>
                    <a:pt x="230" y="172"/>
                    <a:pt x="234" y="153"/>
                  </a:cubicBezTo>
                  <a:lnTo>
                    <a:pt x="250" y="94"/>
                  </a:lnTo>
                  <a:cubicBezTo>
                    <a:pt x="251" y="86"/>
                    <a:pt x="257" y="65"/>
                    <a:pt x="259" y="57"/>
                  </a:cubicBezTo>
                  <a:cubicBezTo>
                    <a:pt x="262" y="45"/>
                    <a:pt x="267" y="24"/>
                    <a:pt x="267" y="21"/>
                  </a:cubicBezTo>
                  <a:cubicBezTo>
                    <a:pt x="267" y="11"/>
                    <a:pt x="259" y="6"/>
                    <a:pt x="251" y="6"/>
                  </a:cubicBezTo>
                  <a:cubicBezTo>
                    <a:pt x="249" y="6"/>
                    <a:pt x="234" y="7"/>
                    <a:pt x="230" y="25"/>
                  </a:cubicBezTo>
                  <a:lnTo>
                    <a:pt x="204" y="127"/>
                  </a:lnTo>
                  <a:cubicBezTo>
                    <a:pt x="198" y="154"/>
                    <a:pt x="192" y="177"/>
                    <a:pt x="190" y="183"/>
                  </a:cubicBezTo>
                  <a:cubicBezTo>
                    <a:pt x="190" y="186"/>
                    <a:pt x="163" y="235"/>
                    <a:pt x="119" y="235"/>
                  </a:cubicBezTo>
                  <a:cubicBezTo>
                    <a:pt x="92" y="235"/>
                    <a:pt x="79" y="217"/>
                    <a:pt x="79" y="188"/>
                  </a:cubicBezTo>
                  <a:cubicBezTo>
                    <a:pt x="79" y="172"/>
                    <a:pt x="83" y="157"/>
                    <a:pt x="87" y="141"/>
                  </a:cubicBezTo>
                  <a:lnTo>
                    <a:pt x="109" y="5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8B93B361-7C3D-4F46-83F3-8368EDA47B13}"/>
              </a:ext>
            </a:extLst>
          </p:cNvPr>
          <p:cNvSpPr/>
          <p:nvPr/>
        </p:nvSpPr>
        <p:spPr>
          <a:xfrm>
            <a:off x="1043608" y="1844824"/>
            <a:ext cx="115212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5543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0" lvl="6" indent="0">
              <a:lnSpc>
                <a:spcPct val="150000"/>
              </a:lnSpc>
              <a:buNone/>
            </a:pPr>
            <a:r>
              <a:rPr lang="de-DE" sz="1600" dirty="0"/>
              <a:t>Ribonukleinsäure Segment:</a:t>
            </a:r>
            <a:br>
              <a:rPr lang="de-DE" sz="1600" dirty="0"/>
            </a:br>
            <a:r>
              <a:rPr lang="de-DE" sz="1600" dirty="0"/>
              <a:t>[C</a:t>
            </a:r>
            <a:r>
              <a:rPr lang="de-DE" sz="1600" baseline="-25000" dirty="0"/>
              <a:t>304</a:t>
            </a:r>
            <a:r>
              <a:rPr lang="de-DE" sz="1600" dirty="0"/>
              <a:t>H</a:t>
            </a:r>
            <a:r>
              <a:rPr lang="de-DE" sz="1600" baseline="-25000" dirty="0"/>
              <a:t>346</a:t>
            </a:r>
            <a:r>
              <a:rPr lang="de-DE" sz="1600" dirty="0"/>
              <a:t>O</a:t>
            </a:r>
            <a:r>
              <a:rPr lang="de-DE" sz="1600" baseline="-25000" dirty="0"/>
              <a:t>220</a:t>
            </a:r>
            <a:r>
              <a:rPr lang="de-DE" sz="1600" dirty="0"/>
              <a:t>N</a:t>
            </a:r>
            <a:r>
              <a:rPr lang="de-DE" sz="1600" baseline="-25000" dirty="0"/>
              <a:t>118</a:t>
            </a:r>
            <a:r>
              <a:rPr lang="de-DE" sz="1600" dirty="0"/>
              <a:t>P</a:t>
            </a:r>
            <a:r>
              <a:rPr lang="de-DE" sz="1600" baseline="-25000" dirty="0"/>
              <a:t>30</a:t>
            </a:r>
            <a:r>
              <a:rPr lang="de-DE" sz="1600" dirty="0"/>
              <a:t>]</a:t>
            </a:r>
            <a:r>
              <a:rPr lang="de-DE" sz="1600" baseline="30000" dirty="0"/>
              <a:t>30−</a:t>
            </a:r>
            <a:r>
              <a:rPr lang="de-DE" sz="1600" dirty="0"/>
              <a:t>, 1018 Atome, 10220 Basisfunktionen COSMO, PBE-Funktional und def2-SV(P)-Basis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BB563-A205-4D6E-87BA-35B8065E8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5" y="779049"/>
            <a:ext cx="2473345" cy="5445224"/>
          </a:xfrm>
          <a:prstGeom prst="rect">
            <a:avLst/>
          </a:prstGeom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888EC9F-F3E3-479D-9902-95680535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888504"/>
              </p:ext>
            </p:extLst>
          </p:nvPr>
        </p:nvGraphicFramePr>
        <p:xfrm>
          <a:off x="3048000" y="2556829"/>
          <a:ext cx="4836368" cy="3601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2032">
                  <a:extLst>
                    <a:ext uri="{9D8B030D-6E8A-4147-A177-3AD203B41FA5}">
                      <a16:colId xmlns:a16="http://schemas.microsoft.com/office/drawing/2014/main" val="379458149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293717034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397365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CPU 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6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Beschleunigung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8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Energie (MARI-J)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9.9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15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NMR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43.2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23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NMR (RI-J)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10.7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6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NMR (MARI-J)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7.6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28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Coulombteil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6276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de-DE" sz="1600" dirty="0"/>
                        <a:t>NMR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36.2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8538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de-DE" sz="1600" dirty="0"/>
                        <a:t>NMR (RI-J)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3.4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4723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de-DE" sz="1600" dirty="0"/>
                        <a:t>NMR (MARI-J)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0.3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120.7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066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13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Effizienzsteigerungen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lnSpc>
                <a:spcPct val="150000"/>
              </a:lnSpc>
              <a:buNone/>
            </a:pPr>
            <a:endParaRPr lang="de-DE" sz="8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M. Beer, J. </a:t>
            </a:r>
            <a:r>
              <a:rPr lang="de-DE" sz="1200" dirty="0" err="1"/>
              <a:t>Kussmann</a:t>
            </a:r>
            <a:r>
              <a:rPr lang="de-DE" sz="1200" dirty="0"/>
              <a:t>, C. Ochsenfeld, </a:t>
            </a:r>
            <a:r>
              <a:rPr lang="de-DE" sz="1200" i="1" dirty="0"/>
              <a:t>J. Chem. Phys. </a:t>
            </a:r>
            <a:r>
              <a:rPr lang="de-DE" sz="1200" b="1" dirty="0"/>
              <a:t>134</a:t>
            </a:r>
            <a:r>
              <a:rPr lang="de-DE" sz="1200" dirty="0"/>
              <a:t>, 074102 (2011).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C. Kumar, T. </a:t>
            </a:r>
            <a:r>
              <a:rPr lang="de-DE" sz="1200" dirty="0" err="1"/>
              <a:t>Kjærgaard</a:t>
            </a:r>
            <a:r>
              <a:rPr lang="de-DE" sz="1200" dirty="0"/>
              <a:t>, T. </a:t>
            </a:r>
            <a:r>
              <a:rPr lang="de-DE" sz="1200" dirty="0" err="1"/>
              <a:t>Helgaker</a:t>
            </a:r>
            <a:r>
              <a:rPr lang="de-DE" sz="1200" dirty="0"/>
              <a:t>, H. Fliegl, </a:t>
            </a:r>
            <a:r>
              <a:rPr lang="de-DE" sz="1200" i="1" dirty="0"/>
              <a:t>J. Chem. Phys. </a:t>
            </a:r>
            <a:r>
              <a:rPr lang="de-DE" sz="1200" b="1" dirty="0"/>
              <a:t>145</a:t>
            </a:r>
            <a:r>
              <a:rPr lang="de-DE" sz="1200" dirty="0"/>
              <a:t>, 234108 (2016).</a:t>
            </a:r>
            <a:endParaRPr lang="de-DE" sz="1200" noProof="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K. Reiter, F. Mack, F. Weigend, </a:t>
            </a:r>
            <a:r>
              <a:rPr lang="de-DE" sz="1200" i="1" dirty="0"/>
              <a:t>J. Chem. Theory </a:t>
            </a:r>
            <a:r>
              <a:rPr lang="de-DE" sz="1200" i="1" dirty="0" err="1"/>
              <a:t>Comput</a:t>
            </a:r>
            <a:r>
              <a:rPr lang="de-DE" sz="1200" i="1" dirty="0"/>
              <a:t>. </a:t>
            </a:r>
            <a:r>
              <a:rPr lang="de-DE" sz="1200" b="1" dirty="0"/>
              <a:t>14</a:t>
            </a:r>
            <a:r>
              <a:rPr lang="de-DE" sz="1200" dirty="0"/>
              <a:t>, 191 (2018).</a:t>
            </a:r>
            <a:endParaRPr lang="de-DE" sz="1200" noProof="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4D718A0-DF2D-4E5A-A126-1484825EC3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44" y="361231"/>
            <a:ext cx="5872738" cy="43297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F9DD7AE-9B8F-496C-BE5D-FA0D36E3F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3" y="4633526"/>
            <a:ext cx="8356600" cy="6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2720158-B6F2-481A-B130-185B249E0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8981" y="3145813"/>
            <a:ext cx="1715695" cy="260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29677"/>
            <a:ext cx="6911975" cy="928829"/>
          </a:xfrm>
        </p:spPr>
        <p:txBody>
          <a:bodyPr/>
          <a:lstStyle/>
          <a:p>
            <a:r>
              <a:rPr lang="de-DE" noProof="0" dirty="0">
                <a:solidFill>
                  <a:schemeClr val="tx1"/>
                </a:solidFill>
              </a:rPr>
              <a:t>Berechnung von Ringströmen mit GIMIC</a:t>
            </a:r>
            <a:br>
              <a:rPr lang="de-DE" noProof="0" dirty="0">
                <a:solidFill>
                  <a:schemeClr val="tx1"/>
                </a:solidFill>
              </a:rPr>
            </a:br>
            <a:endParaRPr lang="de-DE" noProof="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48DC272-6077-44DF-B85E-0C79D6868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Kevin Reiter, Institut für Nanotechnologie, Karlsruher Institut für Technologie (KIT)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43318A-53E2-49E7-AA5D-A8441C0C44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140968"/>
            <a:ext cx="3491880" cy="260617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CB5333-3FD4-4B45-9715-EEBB079ECA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99" y="1645784"/>
            <a:ext cx="2733714" cy="210895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39CA9D9-8D1D-42EE-8CD4-920323311D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30" y="3771846"/>
            <a:ext cx="2425966" cy="2465466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noProof="0" dirty="0"/>
              <a:t>GIMIC: Gauge-</a:t>
            </a:r>
            <a:r>
              <a:rPr lang="de-DE" sz="1800" noProof="0" dirty="0" err="1"/>
              <a:t>Including</a:t>
            </a:r>
            <a:r>
              <a:rPr lang="de-DE" sz="1800" noProof="0" dirty="0"/>
              <a:t> </a:t>
            </a:r>
            <a:r>
              <a:rPr lang="de-DE" sz="1800" noProof="0" dirty="0" err="1"/>
              <a:t>Magnetically</a:t>
            </a:r>
            <a:r>
              <a:rPr lang="de-DE" sz="1800" noProof="0" dirty="0"/>
              <a:t> </a:t>
            </a:r>
            <a:r>
              <a:rPr lang="de-DE" sz="1800" noProof="0" dirty="0" err="1"/>
              <a:t>Induced</a:t>
            </a:r>
            <a:r>
              <a:rPr lang="de-DE" sz="1800" noProof="0" dirty="0"/>
              <a:t> </a:t>
            </a:r>
            <a:r>
              <a:rPr lang="de-DE" sz="1800" noProof="0" dirty="0" err="1"/>
              <a:t>Currents</a:t>
            </a:r>
            <a:br>
              <a:rPr lang="de-DE" sz="1800" noProof="0" dirty="0"/>
            </a:br>
            <a:br>
              <a:rPr lang="de-DE" sz="1800" noProof="0" dirty="0"/>
            </a:br>
            <a:r>
              <a:rPr lang="de-DE" sz="1800" noProof="0" dirty="0"/>
              <a:t>Molekül im externen Magnetfeld: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Induktion von </a:t>
            </a:r>
            <a:r>
              <a:rPr lang="de-DE" sz="1800" noProof="0" dirty="0">
                <a:solidFill>
                  <a:srgbClr val="3752A2"/>
                </a:solidFill>
              </a:rPr>
              <a:t>diatropischen</a:t>
            </a:r>
            <a:r>
              <a:rPr lang="de-DE" sz="1800" noProof="0" dirty="0"/>
              <a:t> und </a:t>
            </a:r>
            <a:r>
              <a:rPr lang="de-DE" sz="1800" noProof="0" dirty="0">
                <a:solidFill>
                  <a:srgbClr val="C51F26"/>
                </a:solidFill>
              </a:rPr>
              <a:t>paratropischen</a:t>
            </a:r>
            <a:r>
              <a:rPr lang="de-DE" sz="1800" noProof="0" dirty="0"/>
              <a:t> Ringströmen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800" noProof="0" dirty="0"/>
              <a:t>Stromstärke ist Maß für die Aromatizität</a:t>
            </a:r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8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endParaRPr lang="de-DE" sz="1200" noProof="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1200" noProof="0" dirty="0"/>
              <a:t>D. Sundholm, H. Fliegl, R. J. Berger, </a:t>
            </a:r>
            <a:r>
              <a:rPr lang="de-DE" sz="1200" i="1" noProof="0" dirty="0"/>
              <a:t>WIREs </a:t>
            </a:r>
            <a:r>
              <a:rPr lang="de-DE" sz="1200" i="1" noProof="0" dirty="0" err="1"/>
              <a:t>Comput</a:t>
            </a:r>
            <a:r>
              <a:rPr lang="de-DE" sz="1200" i="1" noProof="0" dirty="0"/>
              <a:t>. Mol. </a:t>
            </a:r>
            <a:r>
              <a:rPr lang="de-DE" sz="1200" i="1" noProof="0" dirty="0" err="1"/>
              <a:t>Sci</a:t>
            </a:r>
            <a:r>
              <a:rPr lang="de-DE" sz="1200" i="1" noProof="0" dirty="0"/>
              <a:t>. </a:t>
            </a:r>
            <a:r>
              <a:rPr lang="de-DE" sz="1200" b="1" noProof="0" dirty="0"/>
              <a:t>6</a:t>
            </a:r>
            <a:r>
              <a:rPr lang="de-DE" sz="1200" noProof="0" dirty="0"/>
              <a:t>, 639 (2016).</a:t>
            </a:r>
          </a:p>
        </p:txBody>
      </p:sp>
    </p:spTree>
    <p:extLst>
      <p:ext uri="{BB962C8B-B14F-4D97-AF65-F5344CB8AC3E}">
        <p14:creationId xmlns:p14="http://schemas.microsoft.com/office/powerpoint/2010/main" val="37933583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498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rho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12"/>
  <p:tag name="ORIGINALWIDTH" val="4.166667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4"/>
  <p:tag name="ORIGINALWIDTH" val="12.43058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7"/>
  <p:tag name="ORIGINALWIDTH" val="4.722223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01"/>
  <p:tag name="ORIGINALWIDTH" val="3.958356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\Psi}{\partial\vec{B}}&#10;\end{equation*}&#10;&#10;&#10;\end{document}"/>
  <p:tag name="IGUANATEXSIZE" val="18"/>
  <p:tag name="IGUANATEXCURSOR" val="62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12502"/>
  <p:tag name="ORIGINALWIDTH" val="12.4305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5.902801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003"/>
  <p:tag name="ORIGINALWIDTH" val="12.43058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756"/>
  <p:tag name="ORIGINALWIDTH" val="4.722223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"/>
  <p:tag name="ORIGINALWIDTH" val="3.958356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9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652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 E}{\partial\vec{B}}&#10;\end{equation*}&#10;&#10;&#10;\end{document}"/>
  <p:tag name="IGUANATEXSIZE" val="18"/>
  <p:tag name="IGUANATEXCURSOR" val="632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458355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72441"/>
  <p:tag name="ORIGINALWIDTH" val="12.43058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028"/>
  <p:tag name="ORIGINALWIDTH" val="4.722222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7244"/>
  <p:tag name="ORIGINALWIDTH" val="3.958355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6667"/>
  <p:tag name="ORIGINALWIDTH" val="6.388889"/>
  <p:tag name="EMFCHILD" val="Wah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4163"/>
  <p:tag name="ORIGINALWIDTH" val="86.37375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I_n\propto R_n=\textrm{Im}(\vec{\mu}^{\,\textrm{el}}_n\cdot\vec{\mu}^{\,\textrm{mag}}_n)&#10;\end{equation*}&#10;&#10;&#10;\end{document}"/>
  <p:tag name="IGUANATEXSIZE" val="18"/>
  <p:tag name="IGUANATEXCURSOR" val="627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2.69908"/>
  <p:tag name="EMFCHILD" val="Wah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914565"/>
  <p:tag name="EMFCHILD" val="Wah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44875"/>
  <p:tag name="ORIGINALWIDTH" val="22.69908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EMFCHILD" val="Wah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76627"/>
  <p:tag name="EMFCHILD" val="Wah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01427"/>
  <p:tag name="ORIGINALWIDTH" val="5.914565"/>
  <p:tag name="EMFCHILD" val="Wah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.49355"/>
  <p:tag name="ORIGINALWIDTH" val="175.893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left(\chi_\mu\chi_\nu\vert\chi_\kappa\chi_\lambda\right)\approx\sum_{PQ}^{N_{\textrm{AuxBF}}}\left(\chi_\mu\chi_\nu\right.\underbrace{\left.\vert P\right)\left(P\vert Q\right)^{-1}\left(Q\vert\right.}_{\approx 1}\left.\chi_\kappa\chi_\lambda\right)&#10;\end{equation*}&#10;&#10;&#10;\end{document}"/>
  <p:tag name="IGUANATEXSIZE" val="16"/>
  <p:tag name="IGUANATEXCURSOR" val="850"/>
  <p:tag name="TRANSPARENCY" val="Wahr"/>
  <p:tag name="FILENAME" val=""/>
  <p:tag name="LATEXENGINEID" val="1"/>
  <p:tag name="TEMPFOLDER" val="c:\temp\"/>
  <p:tag name="LATEXFORMHEIGHT" val="312"/>
  <p:tag name="LATEXFORMWIDTH" val="384"/>
  <p:tag name="LATEXFORMWRAP" val="Wahr"/>
  <p:tag name="BITMAPVECTO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99398"/>
  <p:tag name="ORIGINALWIDTH" val="21.15382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160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\mu}}&#10;\end{equation*}&#10;&#10;&#10;\end{document}"/>
  <p:tag name="IGUANATEXSIZE" val="18"/>
  <p:tag name="IGUANATEXCURSOR" val="650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04342"/>
  <p:tag name="EMFCHILD" val="Wah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861265"/>
  <p:tag name="EMFCHILD" val="Wah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30062"/>
  <p:tag name="ORIGINALWIDTH" val="20.99398"/>
  <p:tag name="EMFCHILD" val="Wah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369306"/>
  <p:tag name="LATEXADDIN" val="\documentclass[&#10;  openany,   % Kapitel starten nicht nur auf ungeraden Seiten &#10;  paper=A4,   % Stellt auf A4-Papier ein&#10;  pagesize,   % Diese Option reicht die Papiergröße an alle Ausgabeformate weiter&#10;  DIV=12,       % Für einen guten Satzspiegel&#10;  headings=small, % Für etwas kleinere Überschriften&#10;  ngerman,    % Neue Rechtschreibung (Silbentrennung)&#10;]{scrbook}&#10;&#10;\usepackage{amsmath}&#10;\usepackage[T1]{fontenc} % für Texte mit Umlauten und/oder Akzenten &#10;\usepackage[ngerman]{babel}  % Deutsch als Hauptsprache&#10;\usepackage[ngerman]{translator}&#10;\pagestyle{empty}&#10;&#10;\begin{document}&#10;&#10;\begin{equation*}&#10;\frac{\partial^2 E}{\partial\vec{B}\partial\vec{R}}&#10;\end{equation*}&#10;&#10;&#10;\end{document}"/>
  <p:tag name="IGUANATEXSIZE" val="18"/>
  <p:tag name="IGUANATEXCURSOR" val="651"/>
  <p:tag name="TRANSPARENCY" val="Wahr"/>
  <p:tag name="FILENAME" val=""/>
  <p:tag name="LATEXENGINEID" val="1"/>
  <p:tag name="TEMPFOLDER" val="c:\temp\"/>
  <p:tag name="LATEXFORMHEIGHT" val="477.75"/>
  <p:tag name="LATEXFORMWIDTH" val="384"/>
  <p:tag name="LATEXFORMWRAP" val="Wahr"/>
  <p:tag name="BITMAPVECTOR" val="1"/>
  <p:tag name="EMFCHILD" val="Wah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623327"/>
  <p:tag name="EMFCHILD" val="Wah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5.754696"/>
  <p:tag name="EMFCHILD" val="Wah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7831"/>
  <p:tag name="ORIGINALWIDTH" val="4.262738"/>
  <p:tag name="EMFCHILD" val="Wah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98526"/>
  <p:tag name="ORIGINALWIDTH" val="3.570026"/>
  <p:tag name="EMFCHILD" val="Wah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2842"/>
  <p:tag name="ORIGINALWIDTH" val="4.422574"/>
  <p:tag name="EMFCHILD" val="Wah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43031"/>
  <p:tag name="ORIGINALWIDTH" val="2.557642"/>
  <p:tag name="EMFCHILD" val="Wah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8829"/>
  <p:tag name="ORIGINALWIDTH" val="6.021133"/>
  <p:tag name="EMFCHILD" val="Wahr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901</Words>
  <Application>Microsoft Office PowerPoint</Application>
  <PresentationFormat>Bildschirmpräsentation (4:3)</PresentationFormat>
  <Paragraphs>327</Paragraphs>
  <Slides>20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Courier New</vt:lpstr>
      <vt:lpstr>Times New Roman</vt:lpstr>
      <vt:lpstr>Wingdings</vt:lpstr>
      <vt:lpstr>KIT-PPT_Master_dt_2016</vt:lpstr>
      <vt:lpstr>PowerPoint-Präsentation</vt:lpstr>
      <vt:lpstr>Gliederung </vt:lpstr>
      <vt:lpstr>Quantenchemische Berechnung von Molekülen im Magnetfeld </vt:lpstr>
      <vt:lpstr>Quantenchemische Berechnung von Molekülen im Magnetfeld </vt:lpstr>
      <vt:lpstr>Funktionalitätserweiterungen </vt:lpstr>
      <vt:lpstr>Effizienzsteigerungen </vt:lpstr>
      <vt:lpstr>Effizienzsteigerungen </vt:lpstr>
      <vt:lpstr>Effizienzsteigerungen </vt:lpstr>
      <vt:lpstr>Berechnung von Ringströmen mit GIMIC </vt:lpstr>
      <vt:lpstr>Visualisierung von Ringströmen </vt:lpstr>
      <vt:lpstr>Anwendung: [Hg8Te8(Te2)4]8– </vt:lpstr>
      <vt:lpstr>Ringströme in toroidalen Kohlenstoff Nanoröhren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Anwendung: Toroidale Kohlenstoff-Nanoröhren </vt:lpstr>
      <vt:lpstr>Zusammenfassung </vt:lpstr>
      <vt:lpstr> </vt:lpstr>
      <vt:lpstr>PowerPoint-Präsentation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506</cp:revision>
  <cp:lastPrinted>2018-05-08T09:30:48Z</cp:lastPrinted>
  <dcterms:created xsi:type="dcterms:W3CDTF">2015-12-26T12:20:34Z</dcterms:created>
  <dcterms:modified xsi:type="dcterms:W3CDTF">2018-08-31T20:04:58Z</dcterms:modified>
</cp:coreProperties>
</file>